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6"/>
  </p:notesMasterIdLst>
  <p:handoutMasterIdLst>
    <p:handoutMasterId r:id="rId17"/>
  </p:handoutMasterIdLst>
  <p:sldIdLst>
    <p:sldId id="257" r:id="rId2"/>
    <p:sldId id="258" r:id="rId3"/>
    <p:sldId id="273" r:id="rId4"/>
    <p:sldId id="294" r:id="rId5"/>
    <p:sldId id="295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285" r:id="rId14"/>
    <p:sldId id="286" r:id="rId15"/>
  </p:sldIdLst>
  <p:sldSz cx="12192000" cy="6858000"/>
  <p:notesSz cx="6735763" cy="9866313"/>
  <p:defaultTextStyle>
    <a:defPPr rtl="0">
      <a:defRPr lang="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296" userDrawn="1">
          <p15:clr>
            <a:srgbClr val="A4A3A4"/>
          </p15:clr>
        </p15:guide>
        <p15:guide id="4" orient="horz" pos="41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34" autoAdjust="0"/>
  </p:normalViewPr>
  <p:slideViewPr>
    <p:cSldViewPr snapToGrid="0">
      <p:cViewPr varScale="1">
        <p:scale>
          <a:sx n="70" d="100"/>
          <a:sy n="70" d="100"/>
        </p:scale>
        <p:origin x="738" y="48"/>
      </p:cViewPr>
      <p:guideLst>
        <p:guide orient="horz" pos="2160"/>
        <p:guide pos="3840"/>
        <p:guide pos="7296"/>
        <p:guide orient="horz" pos="41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8FF4568-1D96-4191-A74D-EA5C2262C672}" type="datetime1">
              <a:rPr lang="hu-HU" smtClean="0"/>
              <a:t>2020. 03. 02.</a:t>
            </a:fld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64E50CC-F33A-4EF4-9F12-93EC4A21A0CF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232950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u-HU" noProof="0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EDD413D-7C8F-4737-87C6-CF24A54ECBD4}" type="datetime1">
              <a:rPr lang="hu-HU" noProof="0" smtClean="0"/>
              <a:t>2020. 03. 02.</a:t>
            </a:fld>
            <a:endParaRPr lang="hu-HU" noProof="0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u-HU" noProof="0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u-HU" noProof="0" dirty="0" smtClean="0"/>
              <a:t>Mintaszöveg szerkesztése</a:t>
            </a:r>
          </a:p>
          <a:p>
            <a:pPr lvl="1" rtl="0"/>
            <a:r>
              <a:rPr lang="hu-HU" noProof="0" dirty="0" smtClean="0"/>
              <a:t>Második szint</a:t>
            </a:r>
          </a:p>
          <a:p>
            <a:pPr lvl="2" rtl="0"/>
            <a:r>
              <a:rPr lang="hu-HU" noProof="0" dirty="0" smtClean="0"/>
              <a:t>Harmadik szint</a:t>
            </a:r>
          </a:p>
          <a:p>
            <a:pPr lvl="3" rtl="0"/>
            <a:r>
              <a:rPr lang="hu-HU" noProof="0" dirty="0" smtClean="0"/>
              <a:t>Negyedik szint</a:t>
            </a:r>
          </a:p>
          <a:p>
            <a:pPr lvl="4" rtl="0"/>
            <a:r>
              <a:rPr lang="hu-HU" noProof="0" dirty="0" smtClean="0"/>
              <a:t>Ötödik szint</a:t>
            </a:r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2674CE4-FBD8-4481-AEFB-CA53E599A745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2732681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2674CE4-FBD8-4481-AEFB-CA53E599A745}" type="slidenum">
              <a:rPr lang="hu-HU" smtClean="0"/>
              <a:t>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47974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" panose="020B0604020202020204" pitchFamily="34" charset="0"/>
              <a:buChar char="•"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F2FD335-6D8E-486A-8F5F-DFC7325903FF}" type="slidenum">
              <a:rPr lang="hu-HU" smtClean="0"/>
              <a:t>2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8867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églalap 18"/>
          <p:cNvSpPr/>
          <p:nvPr/>
        </p:nvSpPr>
        <p:spPr>
          <a:xfrm>
            <a:off x="0" y="0"/>
            <a:ext cx="12192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hu-HU" sz="1800" noProof="0" dirty="0"/>
          </a:p>
        </p:txBody>
      </p:sp>
      <p:sp>
        <p:nvSpPr>
          <p:cNvPr id="23" name="Téglalap 22"/>
          <p:cNvSpPr/>
          <p:nvPr/>
        </p:nvSpPr>
        <p:spPr>
          <a:xfrm flipV="1">
            <a:off x="7213577" y="3810001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hu-HU" sz="1800" noProof="0" dirty="0"/>
          </a:p>
        </p:txBody>
      </p:sp>
      <p:sp>
        <p:nvSpPr>
          <p:cNvPr id="24" name="Téglalap 23"/>
          <p:cNvSpPr/>
          <p:nvPr/>
        </p:nvSpPr>
        <p:spPr>
          <a:xfrm flipV="1">
            <a:off x="7213601" y="3897010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hu-HU" sz="1800" noProof="0" dirty="0"/>
          </a:p>
        </p:txBody>
      </p:sp>
      <p:sp>
        <p:nvSpPr>
          <p:cNvPr id="25" name="Téglalap 24"/>
          <p:cNvSpPr/>
          <p:nvPr/>
        </p:nvSpPr>
        <p:spPr>
          <a:xfrm flipV="1">
            <a:off x="7213601" y="4115167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hu-HU" sz="1800" noProof="0" dirty="0"/>
          </a:p>
        </p:txBody>
      </p:sp>
      <p:sp>
        <p:nvSpPr>
          <p:cNvPr id="26" name="Téglalap 25"/>
          <p:cNvSpPr/>
          <p:nvPr/>
        </p:nvSpPr>
        <p:spPr>
          <a:xfrm flipV="1">
            <a:off x="7213600" y="4164403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hu-HU" sz="1800" noProof="0" dirty="0"/>
          </a:p>
        </p:txBody>
      </p:sp>
      <p:sp>
        <p:nvSpPr>
          <p:cNvPr id="27" name="Téglalap 26"/>
          <p:cNvSpPr/>
          <p:nvPr/>
        </p:nvSpPr>
        <p:spPr>
          <a:xfrm flipV="1">
            <a:off x="7213600" y="4199572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hu-HU" sz="1800" noProof="0" dirty="0"/>
          </a:p>
        </p:txBody>
      </p:sp>
      <p:sp useBgFill="1">
        <p:nvSpPr>
          <p:cNvPr id="30" name="Lekerekített téglalap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hu-HU" sz="1800" noProof="0" dirty="0"/>
          </a:p>
        </p:txBody>
      </p:sp>
      <p:sp useBgFill="1">
        <p:nvSpPr>
          <p:cNvPr id="31" name="Lekerekített téglalap 30"/>
          <p:cNvSpPr/>
          <p:nvPr/>
        </p:nvSpPr>
        <p:spPr bwMode="white">
          <a:xfrm>
            <a:off x="9835343" y="406098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hu-HU" sz="1800" noProof="0" dirty="0"/>
          </a:p>
        </p:txBody>
      </p:sp>
      <p:sp>
        <p:nvSpPr>
          <p:cNvPr id="7" name="Téglalap 6"/>
          <p:cNvSpPr/>
          <p:nvPr/>
        </p:nvSpPr>
        <p:spPr>
          <a:xfrm>
            <a:off x="1" y="3649662"/>
            <a:ext cx="12192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hu-HU" sz="1800" noProof="0" dirty="0"/>
          </a:p>
        </p:txBody>
      </p:sp>
      <p:sp>
        <p:nvSpPr>
          <p:cNvPr id="10" name="Téglalap 9"/>
          <p:cNvSpPr/>
          <p:nvPr/>
        </p:nvSpPr>
        <p:spPr>
          <a:xfrm>
            <a:off x="1" y="3675528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hu-HU" sz="1800" noProof="0" dirty="0"/>
          </a:p>
        </p:txBody>
      </p:sp>
      <p:sp>
        <p:nvSpPr>
          <p:cNvPr id="11" name="Téglalap 10"/>
          <p:cNvSpPr/>
          <p:nvPr/>
        </p:nvSpPr>
        <p:spPr>
          <a:xfrm flipV="1">
            <a:off x="8552068" y="3643090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hu-HU" sz="1800" noProof="0" dirty="0"/>
          </a:p>
        </p:txBody>
      </p:sp>
      <p:sp>
        <p:nvSpPr>
          <p:cNvPr id="8" name="Cím 7"/>
          <p:cNvSpPr>
            <a:spLocks noGrp="1"/>
          </p:cNvSpPr>
          <p:nvPr>
            <p:ph type="ctrTitle"/>
          </p:nvPr>
        </p:nvSpPr>
        <p:spPr>
          <a:xfrm>
            <a:off x="609600" y="2389009"/>
            <a:ext cx="11277600" cy="1470025"/>
          </a:xfrm>
        </p:spPr>
        <p:txBody>
          <a:bodyPr rtlCol="0"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9" name="Alcím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 rtlCol="0"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rtl="0"/>
            <a:r>
              <a:rPr lang="hu-HU" noProof="0" smtClean="0"/>
              <a:t>Alcím mintájának szerkesztése</a:t>
            </a:r>
            <a:endParaRPr lang="hu-HU" noProof="0" dirty="0"/>
          </a:p>
        </p:txBody>
      </p:sp>
      <p:sp>
        <p:nvSpPr>
          <p:cNvPr id="17" name="Élőláb helye 16"/>
          <p:cNvSpPr>
            <a:spLocks noGrp="1"/>
          </p:cNvSpPr>
          <p:nvPr>
            <p:ph type="ftr" sz="quarter" idx="11"/>
          </p:nvPr>
        </p:nvSpPr>
        <p:spPr>
          <a:xfrm>
            <a:off x="7265116" y="4205288"/>
            <a:ext cx="1727200" cy="457200"/>
          </a:xfrm>
        </p:spPr>
        <p:txBody>
          <a:bodyPr rtlCol="0"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rtl="0"/>
            <a:r>
              <a:rPr lang="hu-HU" noProof="0" dirty="0" smtClean="0"/>
              <a:t>Élőláb beszúrása</a:t>
            </a:r>
            <a:endParaRPr lang="hu-HU" noProof="0" dirty="0"/>
          </a:p>
        </p:txBody>
      </p:sp>
      <p:sp>
        <p:nvSpPr>
          <p:cNvPr id="28" name="Dátum helye 27"/>
          <p:cNvSpPr>
            <a:spLocks noGrp="1"/>
          </p:cNvSpPr>
          <p:nvPr>
            <p:ph type="dt" sz="half" idx="10"/>
          </p:nvPr>
        </p:nvSpPr>
        <p:spPr>
          <a:xfrm>
            <a:off x="9043832" y="4206240"/>
            <a:ext cx="1280160" cy="457200"/>
          </a:xfrm>
        </p:spPr>
        <p:txBody>
          <a:bodyPr rtlCol="0"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rtl="0"/>
            <a:fld id="{7548B0D2-64FA-451B-9555-0738C31EEC49}" type="datetime1">
              <a:rPr lang="hu-HU" noProof="0" smtClean="0"/>
              <a:t>2020. 03. 02.</a:t>
            </a:fld>
            <a:endParaRPr lang="hu-HU" noProof="0" dirty="0"/>
          </a:p>
        </p:txBody>
      </p:sp>
      <p:sp>
        <p:nvSpPr>
          <p:cNvPr id="29" name="Dia számának helye 28"/>
          <p:cNvSpPr>
            <a:spLocks noGrp="1"/>
          </p:cNvSpPr>
          <p:nvPr>
            <p:ph type="sldNum" sz="quarter" idx="12"/>
          </p:nvPr>
        </p:nvSpPr>
        <p:spPr>
          <a:xfrm>
            <a:off x="11093451" y="1136"/>
            <a:ext cx="996949" cy="365760"/>
          </a:xfrm>
        </p:spPr>
        <p:txBody>
          <a:bodyPr rtlCol="0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rtl="0"/>
            <a:fld id="{401CF334-2D5C-4859-84A6-CA7E6E43FAEB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60115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  <a:lvl5pPr>
              <a:defRPr/>
            </a:lvl5pPr>
          </a:lstStyle>
          <a:p>
            <a:pPr lvl="0" rtl="0" eaLnBrk="1" latinLnBrk="0" hangingPunct="1"/>
            <a:r>
              <a:rPr lang="hu-HU" noProof="0" smtClean="0"/>
              <a:t>Mintaszöveg szerkesztése</a:t>
            </a:r>
          </a:p>
          <a:p>
            <a:pPr lvl="1" rtl="0" eaLnBrk="1" latinLnBrk="0" hangingPunct="1"/>
            <a:r>
              <a:rPr lang="hu-HU" noProof="0" smtClean="0"/>
              <a:t>Második szint</a:t>
            </a:r>
          </a:p>
          <a:p>
            <a:pPr lvl="2" rtl="0" eaLnBrk="1" latinLnBrk="0" hangingPunct="1"/>
            <a:r>
              <a:rPr lang="hu-HU" noProof="0" smtClean="0"/>
              <a:t>Harmadik szint</a:t>
            </a:r>
          </a:p>
          <a:p>
            <a:pPr lvl="3" rtl="0" eaLnBrk="1" latinLnBrk="0" hangingPunct="1"/>
            <a:r>
              <a:rPr lang="hu-HU" noProof="0" smtClean="0"/>
              <a:t>Negyedik szint</a:t>
            </a:r>
          </a:p>
          <a:p>
            <a:pPr lvl="4" rtl="0" eaLnBrk="1" latinLnBrk="0" hangingPunct="1"/>
            <a:r>
              <a:rPr lang="hu-HU" noProof="0" smtClean="0"/>
              <a:t>Ötödik szint</a:t>
            </a:r>
            <a:endParaRPr kumimoji="0"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 dirty="0" smtClean="0"/>
              <a:t>Élőláb beszúrása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7FA5C1-63F3-4AAE-8B9C-CCA66CF7E99E}" type="datetime1">
              <a:rPr lang="hu-HU" noProof="0" smtClean="0"/>
              <a:t>2020. 03. 02.</a:t>
            </a:fld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46784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 hasCustomPrompt="1"/>
          </p:nvPr>
        </p:nvSpPr>
        <p:spPr>
          <a:xfrm>
            <a:off x="9042400" y="1143000"/>
            <a:ext cx="2540000" cy="5448300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hu-HU" noProof="0" dirty="0" smtClean="0"/>
              <a:t>Mintacím szerkesztése</a:t>
            </a:r>
            <a:endParaRPr lang="hu-HU" noProof="0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1143000"/>
            <a:ext cx="8331200" cy="5448300"/>
          </a:xfrm>
        </p:spPr>
        <p:txBody>
          <a:bodyPr vert="eaVert" rtlCol="0"/>
          <a:lstStyle>
            <a:lvl5pPr>
              <a:defRPr/>
            </a:lvl5pPr>
          </a:lstStyle>
          <a:p>
            <a:pPr lvl="0" rtl="0" eaLnBrk="1" latinLnBrk="0" hangingPunct="1"/>
            <a:r>
              <a:rPr lang="hu-HU" noProof="0" dirty="0" smtClean="0"/>
              <a:t>Mintaszöveg szerkesztése</a:t>
            </a:r>
          </a:p>
          <a:p>
            <a:pPr lvl="1" rtl="0" eaLnBrk="1" latinLnBrk="0" hangingPunct="1"/>
            <a:r>
              <a:rPr lang="hu-HU" noProof="0" dirty="0" smtClean="0"/>
              <a:t>Második szint</a:t>
            </a:r>
          </a:p>
          <a:p>
            <a:pPr lvl="2" rtl="0" eaLnBrk="1" latinLnBrk="0" hangingPunct="1"/>
            <a:r>
              <a:rPr lang="hu-HU" noProof="0" dirty="0" smtClean="0"/>
              <a:t>Harmadik szint</a:t>
            </a:r>
          </a:p>
          <a:p>
            <a:pPr lvl="3" rtl="0" eaLnBrk="1" latinLnBrk="0" hangingPunct="1"/>
            <a:r>
              <a:rPr lang="hu-HU" noProof="0" dirty="0" smtClean="0"/>
              <a:t>Negyedik szint</a:t>
            </a:r>
          </a:p>
          <a:p>
            <a:pPr lvl="4" rtl="0" eaLnBrk="1" latinLnBrk="0" hangingPunct="1"/>
            <a:r>
              <a:rPr lang="hu-HU" noProof="0" dirty="0" smtClean="0"/>
              <a:t>Ötödik szint</a:t>
            </a:r>
            <a:endParaRPr kumimoji="0"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 dirty="0" smtClean="0"/>
              <a:t>Élőláb beszúrása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575A676-1995-4B79-98DE-BD91B1E7AC99}" type="datetime1">
              <a:rPr lang="hu-HU" noProof="0" smtClean="0"/>
              <a:t>2020. 03. 02.</a:t>
            </a:fld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97808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  <a:lvl5pPr>
              <a:defRPr/>
            </a:lvl5pPr>
            <a:lvl6pPr>
              <a:defRPr/>
            </a:lvl6pPr>
          </a:lstStyle>
          <a:p>
            <a:pPr lvl="0" rtl="0" eaLnBrk="1" latinLnBrk="0" hangingPunct="1"/>
            <a:r>
              <a:rPr lang="hu-HU" noProof="0" smtClean="0"/>
              <a:t>Mintaszöveg szerkesztése</a:t>
            </a:r>
          </a:p>
          <a:p>
            <a:pPr lvl="1" rtl="0" eaLnBrk="1" latinLnBrk="0" hangingPunct="1"/>
            <a:r>
              <a:rPr lang="hu-HU" noProof="0" smtClean="0"/>
              <a:t>Második szint</a:t>
            </a:r>
          </a:p>
          <a:p>
            <a:pPr lvl="2" rtl="0" eaLnBrk="1" latinLnBrk="0" hangingPunct="1"/>
            <a:r>
              <a:rPr lang="hu-HU" noProof="0" smtClean="0"/>
              <a:t>Harmadik szint</a:t>
            </a:r>
          </a:p>
          <a:p>
            <a:pPr lvl="3" rtl="0" eaLnBrk="1" latinLnBrk="0" hangingPunct="1"/>
            <a:r>
              <a:rPr lang="hu-HU" noProof="0" smtClean="0"/>
              <a:t>Negyedik szint</a:t>
            </a:r>
          </a:p>
          <a:p>
            <a:pPr lvl="4" rtl="0" eaLnBrk="1" latinLnBrk="0" hangingPunct="1"/>
            <a:r>
              <a:rPr lang="hu-HU" noProof="0" smtClean="0"/>
              <a:t>Ötödik szint</a:t>
            </a:r>
            <a:endParaRPr kumimoji="0"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 dirty="0" smtClean="0"/>
              <a:t>Élőláb beszúrása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14E6BEC-038F-4A7A-A937-FCDA43C4D9E9}" type="datetime1">
              <a:rPr lang="hu-HU" noProof="0" smtClean="0"/>
              <a:t>2020. 03. 02.</a:t>
            </a:fld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59430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1968322"/>
            <a:ext cx="10363200" cy="1362075"/>
          </a:xfrm>
        </p:spPr>
        <p:txBody>
          <a:bodyPr rtlCol="0"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chemeClr val="accent2"/>
                </a:solidFill>
                <a:effectLst/>
              </a:defRPr>
            </a:lvl1pPr>
          </a:lstStyle>
          <a:p>
            <a:pPr rtl="0"/>
            <a:r>
              <a:rPr lang="hu-HU" noProof="0" smtClean="0"/>
              <a:t>Mintacím szerkesztése</a:t>
            </a:r>
            <a:endParaRPr kumimoji="0" lang="hu-HU" noProof="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rtlCol="0"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rtl="0" eaLnBrk="1" latinLnBrk="0" hangingPunct="1"/>
            <a:r>
              <a:rPr lang="hu-HU" noProof="0" smtClean="0"/>
              <a:t>Mintaszöveg szerkesztése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 dirty="0" smtClean="0"/>
              <a:t>Élőláb beszúrása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F0362BB-59E5-4316-9CD6-31BBB04A4B45}" type="datetime1">
              <a:rPr lang="hu-HU" noProof="0" smtClean="0"/>
              <a:t>2020. 03. 02.</a:t>
            </a:fld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70512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ét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2249425"/>
            <a:ext cx="5384800" cy="4341875"/>
          </a:xfrm>
        </p:spPr>
        <p:txBody>
          <a:bodyPr rtlCol="0"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 eaLnBrk="1" latinLnBrk="0" hangingPunct="1"/>
            <a:r>
              <a:rPr lang="hu-HU" noProof="0" smtClean="0"/>
              <a:t>Mintaszöveg szerkesztése</a:t>
            </a:r>
          </a:p>
          <a:p>
            <a:pPr lvl="1" rtl="0" eaLnBrk="1" latinLnBrk="0" hangingPunct="1"/>
            <a:r>
              <a:rPr lang="hu-HU" noProof="0" smtClean="0"/>
              <a:t>Második szint</a:t>
            </a:r>
          </a:p>
          <a:p>
            <a:pPr lvl="2" rtl="0" eaLnBrk="1" latinLnBrk="0" hangingPunct="1"/>
            <a:r>
              <a:rPr lang="hu-HU" noProof="0" smtClean="0"/>
              <a:t>Harmadik szint</a:t>
            </a:r>
          </a:p>
          <a:p>
            <a:pPr lvl="3" rtl="0" eaLnBrk="1" latinLnBrk="0" hangingPunct="1"/>
            <a:r>
              <a:rPr lang="hu-HU" noProof="0" smtClean="0"/>
              <a:t>Negyedik szint</a:t>
            </a:r>
          </a:p>
          <a:p>
            <a:pPr lvl="4" rtl="0" eaLnBrk="1" latinLnBrk="0" hangingPunct="1"/>
            <a:r>
              <a:rPr lang="hu-HU" noProof="0" smtClean="0"/>
              <a:t>Ötödik szint</a:t>
            </a:r>
            <a:endParaRPr kumimoji="0" lang="hu-HU" noProof="0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2249425"/>
            <a:ext cx="5384800" cy="4341875"/>
          </a:xfrm>
        </p:spPr>
        <p:txBody>
          <a:bodyPr rtlCol="0"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 eaLnBrk="1" latinLnBrk="0" hangingPunct="1"/>
            <a:r>
              <a:rPr lang="hu-HU" noProof="0" smtClean="0"/>
              <a:t>Mintaszöveg szerkesztése</a:t>
            </a:r>
          </a:p>
          <a:p>
            <a:pPr lvl="1" rtl="0" eaLnBrk="1" latinLnBrk="0" hangingPunct="1"/>
            <a:r>
              <a:rPr lang="hu-HU" noProof="0" smtClean="0"/>
              <a:t>Második szint</a:t>
            </a:r>
          </a:p>
          <a:p>
            <a:pPr lvl="2" rtl="0" eaLnBrk="1" latinLnBrk="0" hangingPunct="1"/>
            <a:r>
              <a:rPr lang="hu-HU" noProof="0" smtClean="0"/>
              <a:t>Harmadik szint</a:t>
            </a:r>
          </a:p>
          <a:p>
            <a:pPr lvl="3" rtl="0" eaLnBrk="1" latinLnBrk="0" hangingPunct="1"/>
            <a:r>
              <a:rPr lang="hu-HU" noProof="0" smtClean="0"/>
              <a:t>Negyedik szint</a:t>
            </a:r>
          </a:p>
          <a:p>
            <a:pPr lvl="4" rtl="0" eaLnBrk="1" latinLnBrk="0" hangingPunct="1"/>
            <a:r>
              <a:rPr lang="hu-HU" noProof="0" smtClean="0"/>
              <a:t>Ötödik szint</a:t>
            </a:r>
            <a:endParaRPr kumimoji="0"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 dirty="0" smtClean="0"/>
              <a:t>Élőláb beszúrása</a:t>
            </a:r>
            <a:endParaRPr lang="hu-HU" noProof="0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2A2C380-855D-475C-AEF0-719F0C1ECC84}" type="datetime1">
              <a:rPr lang="hu-HU" noProof="0" smtClean="0"/>
              <a:t>2020. 03. 02.</a:t>
            </a:fld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44644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0" orient="horz" pos="2160" userDrawn="1">
          <p15:clr>
            <a:srgbClr val="FBAE40"/>
          </p15:clr>
        </p15:guide>
        <p15:guide id="1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rtlCol="0" anchor="ctr"/>
          <a:lstStyle>
            <a:lvl1pPr>
              <a:defRPr sz="4000" b="0" i="0" cap="none" baseline="0"/>
            </a:lvl1pPr>
          </a:lstStyle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lumMod val="60000"/>
              <a:lumOff val="4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rtlCol="0"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rtl="0" eaLnBrk="1" latinLnBrk="0" hangingPunct="1"/>
            <a:r>
              <a:rPr lang="hu-HU" noProof="0" smtClean="0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 rtlCol="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 eaLnBrk="1" latinLnBrk="0" hangingPunct="1"/>
            <a:r>
              <a:rPr lang="hu-HU" noProof="0" smtClean="0"/>
              <a:t>Mintaszöveg szerkesztése</a:t>
            </a:r>
          </a:p>
          <a:p>
            <a:pPr lvl="1" rtl="0" eaLnBrk="1" latinLnBrk="0" hangingPunct="1"/>
            <a:r>
              <a:rPr lang="hu-HU" noProof="0" smtClean="0"/>
              <a:t>Második szint</a:t>
            </a:r>
          </a:p>
          <a:p>
            <a:pPr lvl="2" rtl="0" eaLnBrk="1" latinLnBrk="0" hangingPunct="1"/>
            <a:r>
              <a:rPr lang="hu-HU" noProof="0" smtClean="0"/>
              <a:t>Harmadik szint</a:t>
            </a:r>
          </a:p>
          <a:p>
            <a:pPr lvl="3" rtl="0" eaLnBrk="1" latinLnBrk="0" hangingPunct="1"/>
            <a:r>
              <a:rPr lang="hu-HU" noProof="0" smtClean="0"/>
              <a:t>Negyedik szint</a:t>
            </a:r>
          </a:p>
          <a:p>
            <a:pPr lvl="4" rtl="0" eaLnBrk="1" latinLnBrk="0" hangingPunct="1"/>
            <a:r>
              <a:rPr lang="hu-HU" noProof="0" smtClean="0"/>
              <a:t>Ötödik szint</a:t>
            </a:r>
            <a:endParaRPr kumimoji="0"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6294968" y="2244970"/>
            <a:ext cx="5389033" cy="457200"/>
          </a:xfrm>
          <a:solidFill>
            <a:schemeClr val="accent2">
              <a:lumMod val="60000"/>
              <a:lumOff val="4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rtlCol="0"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rtl="0" eaLnBrk="1" latinLnBrk="0" hangingPunct="1"/>
            <a:r>
              <a:rPr lang="hu-HU" noProof="0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291073" y="2708519"/>
            <a:ext cx="5389033" cy="3886200"/>
          </a:xfrm>
        </p:spPr>
        <p:txBody>
          <a:bodyPr rtlCol="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 eaLnBrk="1" latinLnBrk="0" hangingPunct="1"/>
            <a:r>
              <a:rPr lang="hu-HU" noProof="0" smtClean="0"/>
              <a:t>Mintaszöveg szerkesztése</a:t>
            </a:r>
          </a:p>
          <a:p>
            <a:pPr lvl="1" rtl="0" eaLnBrk="1" latinLnBrk="0" hangingPunct="1"/>
            <a:r>
              <a:rPr lang="hu-HU" noProof="0" smtClean="0"/>
              <a:t>Második szint</a:t>
            </a:r>
          </a:p>
          <a:p>
            <a:pPr lvl="2" rtl="0" eaLnBrk="1" latinLnBrk="0" hangingPunct="1"/>
            <a:r>
              <a:rPr lang="hu-HU" noProof="0" smtClean="0"/>
              <a:t>Harmadik szint</a:t>
            </a:r>
          </a:p>
          <a:p>
            <a:pPr lvl="3" rtl="0" eaLnBrk="1" latinLnBrk="0" hangingPunct="1"/>
            <a:r>
              <a:rPr lang="hu-HU" noProof="0" smtClean="0"/>
              <a:t>Negyedik szint</a:t>
            </a:r>
          </a:p>
          <a:p>
            <a:pPr lvl="4" rtl="0" eaLnBrk="1" latinLnBrk="0" hangingPunct="1"/>
            <a:r>
              <a:rPr lang="hu-HU" noProof="0" smtClean="0"/>
              <a:t>Ötödik szint</a:t>
            </a:r>
            <a:endParaRPr kumimoji="0" lang="hu-HU" noProof="0" dirty="0"/>
          </a:p>
        </p:txBody>
      </p:sp>
      <p:sp>
        <p:nvSpPr>
          <p:cNvPr id="28" name="Élőláb helye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hu-HU" noProof="0" dirty="0" smtClean="0"/>
              <a:t>Élőláb beszúrása</a:t>
            </a:r>
            <a:endParaRPr lang="hu-HU" noProof="0" dirty="0"/>
          </a:p>
        </p:txBody>
      </p:sp>
      <p:sp>
        <p:nvSpPr>
          <p:cNvPr id="26" name="Dátum helye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8E5A799-9E31-44A6-8196-50C518C78413}" type="datetime1">
              <a:rPr lang="hu-HU" noProof="0" smtClean="0"/>
              <a:t>2020. 03. 02.</a:t>
            </a:fld>
            <a:endParaRPr lang="hu-HU" noProof="0" dirty="0"/>
          </a:p>
        </p:txBody>
      </p:sp>
      <p:sp>
        <p:nvSpPr>
          <p:cNvPr id="27" name="Dia számának hely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7071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rtlCol="0"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</p:spPr>
        <p:txBody>
          <a:bodyPr rtlCol="0"/>
          <a:lstStyle/>
          <a:p>
            <a:pPr rtl="0"/>
            <a:r>
              <a:rPr lang="hu-HU" noProof="0" dirty="0" smtClean="0"/>
              <a:t>Élőláb beszúrása</a:t>
            </a:r>
            <a:endParaRPr lang="hu-HU" noProof="0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</p:spPr>
        <p:txBody>
          <a:bodyPr rtlCol="0"/>
          <a:lstStyle/>
          <a:p>
            <a:pPr rtl="0"/>
            <a:fld id="{1DDCDBA7-C5A1-4170-8896-0FE91A3260AE}" type="datetime1">
              <a:rPr lang="hu-HU" noProof="0" smtClean="0"/>
              <a:t>2020. 03. 02.</a:t>
            </a:fld>
            <a:endParaRPr lang="hu-HU" noProof="0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 rtlCol="0"/>
          <a:lstStyle/>
          <a:p>
            <a:pPr rtl="0"/>
            <a:fld id="{401CF334-2D5C-4859-84A6-CA7E6E43FAEB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82195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 dirty="0" smtClean="0"/>
              <a:t>Élőláb beszúrása</a:t>
            </a:r>
            <a:endParaRPr lang="hu-HU" noProof="0" dirty="0"/>
          </a:p>
        </p:txBody>
      </p:sp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059F7EE-ED68-4901-97D2-E0A5D1366A68}" type="datetime1">
              <a:rPr lang="hu-HU" noProof="0" smtClean="0"/>
              <a:t>2020. 03. 02.</a:t>
            </a:fld>
            <a:endParaRPr lang="hu-HU" noProof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13569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7137995" y="1101970"/>
            <a:ext cx="4511040" cy="877824"/>
          </a:xfrm>
        </p:spPr>
        <p:txBody>
          <a:bodyPr rtlCol="0" anchor="b"/>
          <a:lstStyle>
            <a:lvl1pPr algn="l">
              <a:buNone/>
              <a:defRPr sz="1800" b="1"/>
            </a:lvl1pPr>
          </a:lstStyle>
          <a:p>
            <a:pPr rtl="0"/>
            <a:r>
              <a:rPr lang="hu-HU" noProof="0" dirty="0" smtClean="0"/>
              <a:t>Mintacím szerkesztése</a:t>
            </a:r>
            <a:endParaRPr lang="hu-HU" noProof="0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05083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rtl="0" eaLnBrk="1" latinLnBrk="0" hangingPunct="1"/>
            <a:r>
              <a:rPr lang="hu-HU" noProof="0" smtClean="0"/>
              <a:t>Mintaszöveg szerkesztése</a:t>
            </a:r>
          </a:p>
          <a:p>
            <a:pPr lvl="1" rtl="0" eaLnBrk="1" latinLnBrk="0" hangingPunct="1"/>
            <a:r>
              <a:rPr lang="hu-HU" noProof="0" smtClean="0"/>
              <a:t>Második szint</a:t>
            </a:r>
          </a:p>
          <a:p>
            <a:pPr lvl="2" rtl="0" eaLnBrk="1" latinLnBrk="0" hangingPunct="1"/>
            <a:r>
              <a:rPr lang="hu-HU" noProof="0" smtClean="0"/>
              <a:t>Harmadik szint</a:t>
            </a:r>
          </a:p>
          <a:p>
            <a:pPr lvl="3" rtl="0" eaLnBrk="1" latinLnBrk="0" hangingPunct="1"/>
            <a:r>
              <a:rPr lang="hu-HU" noProof="0" smtClean="0"/>
              <a:t>Negyedik szint</a:t>
            </a:r>
          </a:p>
          <a:p>
            <a:pPr lvl="4" rtl="0" eaLnBrk="1" latinLnBrk="0" hangingPunct="1"/>
            <a:r>
              <a:rPr lang="hu-HU" noProof="0" smtClean="0"/>
              <a:t>Ötödik szint</a:t>
            </a:r>
            <a:endParaRPr kumimoji="0" lang="hu-HU" noProof="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580573"/>
          </a:xfrm>
        </p:spPr>
        <p:txBody>
          <a:bodyPr rtlCol="0"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rtl="0" eaLnBrk="1" latinLnBrk="0" hangingPunct="1"/>
            <a:r>
              <a:rPr lang="hu-HU" noProof="0" smtClean="0"/>
              <a:t>Mintaszöveg szerkesztése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 dirty="0" smtClean="0"/>
              <a:t>Élőláb beszúrása</a:t>
            </a:r>
            <a:endParaRPr lang="hu-HU" noProof="0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22ADBB6-1EDD-4FD6-8CB8-2E1A2F4A0558}" type="datetime1">
              <a:rPr lang="hu-HU" noProof="0" smtClean="0"/>
              <a:t>2020. 03. 02.</a:t>
            </a:fld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49868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53913" y="1109161"/>
            <a:ext cx="782404" cy="4681637"/>
          </a:xfrm>
        </p:spPr>
        <p:txBody>
          <a:bodyPr vert="vert270" lIns="45720" tIns="0" rIns="45720" rtlCol="0" anchor="t"/>
          <a:lstStyle>
            <a:lvl1pPr algn="ctr">
              <a:buNone/>
              <a:defRPr sz="2000" b="1"/>
            </a:lvl1pPr>
          </a:lstStyle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3" name="Kép helyőrzője 2" descr="Üres helyőrző kép hozzáadásához. Kattintson a helyőrzőre, és jelölje ki a hozzáadni kívánt képet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 rtlCol="0"/>
          <a:lstStyle>
            <a:lvl1pPr marL="0" indent="0">
              <a:buNone/>
              <a:defRPr sz="3200"/>
            </a:lvl1pPr>
          </a:lstStyle>
          <a:p>
            <a:pPr rtl="0"/>
            <a:r>
              <a:rPr lang="hu-HU" noProof="0" smtClean="0"/>
              <a:t>Kép beszúrásához kattintson az ikonra</a:t>
            </a:r>
            <a:endParaRPr kumimoji="0"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rtl="0" eaLnBrk="1" latinLnBrk="0" hangingPunct="1"/>
            <a:r>
              <a:rPr lang="hu-HU" noProof="0" smtClean="0"/>
              <a:t>Mintaszöveg szerkesztése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 dirty="0" smtClean="0"/>
              <a:t>Élőláb beszúrása</a:t>
            </a:r>
            <a:endParaRPr lang="hu-HU" noProof="0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64589F-BDDD-41F0-9689-B2350AD98296}" type="datetime1">
              <a:rPr lang="hu-HU" noProof="0" smtClean="0"/>
              <a:t>2020. 03. 02.</a:t>
            </a:fld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88361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églalap 27"/>
          <p:cNvSpPr/>
          <p:nvPr/>
        </p:nvSpPr>
        <p:spPr>
          <a:xfrm>
            <a:off x="1" y="366819"/>
            <a:ext cx="12192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hu-HU" sz="1800" noProof="0" dirty="0"/>
          </a:p>
        </p:txBody>
      </p:sp>
      <p:sp>
        <p:nvSpPr>
          <p:cNvPr id="29" name="Téglalap 28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hu-HU" sz="1800" noProof="0" dirty="0"/>
          </a:p>
        </p:txBody>
      </p:sp>
      <p:sp>
        <p:nvSpPr>
          <p:cNvPr id="30" name="Téglalap 29"/>
          <p:cNvSpPr/>
          <p:nvPr/>
        </p:nvSpPr>
        <p:spPr>
          <a:xfrm>
            <a:off x="1" y="308277"/>
            <a:ext cx="12192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hu-HU" sz="1800" noProof="0" dirty="0"/>
          </a:p>
        </p:txBody>
      </p:sp>
      <p:sp>
        <p:nvSpPr>
          <p:cNvPr id="31" name="Téglalap 30"/>
          <p:cNvSpPr/>
          <p:nvPr/>
        </p:nvSpPr>
        <p:spPr>
          <a:xfrm flipV="1">
            <a:off x="7213577" y="360247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hu-HU" sz="1800" noProof="0" dirty="0"/>
          </a:p>
        </p:txBody>
      </p:sp>
      <p:sp>
        <p:nvSpPr>
          <p:cNvPr id="32" name="Téglalap 31"/>
          <p:cNvSpPr/>
          <p:nvPr/>
        </p:nvSpPr>
        <p:spPr>
          <a:xfrm flipV="1">
            <a:off x="7213601" y="440113"/>
            <a:ext cx="49784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hu-HU" sz="1800" noProof="0" dirty="0"/>
          </a:p>
        </p:txBody>
      </p:sp>
      <p:sp useBgFill="1">
        <p:nvSpPr>
          <p:cNvPr id="33" name="Lekerekített téglalap 32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hu-HU" sz="1800" noProof="0" dirty="0"/>
          </a:p>
        </p:txBody>
      </p:sp>
      <p:sp useBgFill="1">
        <p:nvSpPr>
          <p:cNvPr id="34" name="Lekerekített téglalap 33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hu-HU" sz="1800" noProof="0" dirty="0"/>
          </a:p>
        </p:txBody>
      </p:sp>
      <p:sp>
        <p:nvSpPr>
          <p:cNvPr id="35" name="Téglalap 34"/>
          <p:cNvSpPr/>
          <p:nvPr/>
        </p:nvSpPr>
        <p:spPr bwMode="invGray">
          <a:xfrm>
            <a:off x="12113288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hu-HU" sz="1800" noProof="0" dirty="0"/>
          </a:p>
        </p:txBody>
      </p:sp>
      <p:sp>
        <p:nvSpPr>
          <p:cNvPr id="36" name="Téglalap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hu-HU" sz="1800" noProof="0" dirty="0"/>
          </a:p>
        </p:txBody>
      </p:sp>
      <p:sp>
        <p:nvSpPr>
          <p:cNvPr id="37" name="Téglalap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hu-HU" sz="1800" noProof="0" dirty="0"/>
          </a:p>
        </p:txBody>
      </p:sp>
      <p:sp>
        <p:nvSpPr>
          <p:cNvPr id="38" name="Téglalap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hu-HU" sz="1800" noProof="0" dirty="0"/>
          </a:p>
        </p:txBody>
      </p:sp>
      <p:sp>
        <p:nvSpPr>
          <p:cNvPr id="39" name="Téglalap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hu-HU" sz="1800" noProof="0" dirty="0"/>
          </a:p>
        </p:txBody>
      </p:sp>
      <p:sp>
        <p:nvSpPr>
          <p:cNvPr id="40" name="Téglalap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hu-HU" sz="1800" noProof="0" dirty="0"/>
          </a:p>
        </p:txBody>
      </p:sp>
      <p:sp>
        <p:nvSpPr>
          <p:cNvPr id="22" name="Cím helye 2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pPr rtl="0"/>
            <a:r>
              <a:rPr lang="hu-HU" noProof="0" dirty="0" smtClean="0"/>
              <a:t>Mintacím szerkesztése</a:t>
            </a:r>
            <a:endParaRPr lang="hu-HU" noProof="0" dirty="0"/>
          </a:p>
        </p:txBody>
      </p:sp>
      <p:sp>
        <p:nvSpPr>
          <p:cNvPr id="13" name="Szöveg helye 12"/>
          <p:cNvSpPr>
            <a:spLocks noGrp="1"/>
          </p:cNvSpPr>
          <p:nvPr>
            <p:ph type="body" idx="1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rtl="0"/>
            <a:r>
              <a:rPr lang="hu-HU" noProof="0" dirty="0" smtClean="0"/>
              <a:t>Mintaszöveg szerkesztése</a:t>
            </a:r>
          </a:p>
          <a:p>
            <a:pPr lvl="1" rtl="0"/>
            <a:r>
              <a:rPr lang="hu-HU" noProof="0" dirty="0" smtClean="0"/>
              <a:t>Második szint</a:t>
            </a:r>
          </a:p>
          <a:p>
            <a:pPr lvl="2" rtl="0"/>
            <a:r>
              <a:rPr lang="hu-HU" noProof="0" dirty="0" smtClean="0"/>
              <a:t>Harmadik szint</a:t>
            </a:r>
          </a:p>
          <a:p>
            <a:pPr lvl="3" rtl="0"/>
            <a:r>
              <a:rPr lang="hu-HU" noProof="0" dirty="0" smtClean="0"/>
              <a:t>Negyedik szint</a:t>
            </a:r>
          </a:p>
          <a:p>
            <a:pPr lvl="4" rtl="0"/>
            <a:r>
              <a:rPr lang="hu-HU" noProof="0" dirty="0" smtClean="0"/>
              <a:t>Ötödik szint</a:t>
            </a:r>
            <a:endParaRPr lang="hu-HU" noProof="0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3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vert="horz" rtlCol="0"/>
          <a:lstStyle>
            <a:lvl1pPr algn="r" eaLnBrk="1" latinLnBrk="0" hangingPunct="1">
              <a:defRPr kumimoji="0" sz="11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rtl="0"/>
            <a:r>
              <a:rPr lang="hu-HU" noProof="0" dirty="0" smtClean="0"/>
              <a:t>Élőláb beszúrása</a:t>
            </a:r>
            <a:endParaRPr lang="hu-HU" noProof="0" dirty="0"/>
          </a:p>
        </p:txBody>
      </p:sp>
      <p:sp>
        <p:nvSpPr>
          <p:cNvPr id="14" name="Dátum helye 13"/>
          <p:cNvSpPr>
            <a:spLocks noGrp="1"/>
          </p:cNvSpPr>
          <p:nvPr>
            <p:ph type="dt" sz="half" idx="2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vert="horz" rtlCol="0"/>
          <a:lstStyle>
            <a:lvl1pPr algn="l" eaLnBrk="1" latinLnBrk="0" hangingPunct="1">
              <a:defRPr kumimoji="0" sz="11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rtl="0"/>
            <a:fld id="{11896240-8C19-40A2-88AD-609DDD40AB82}" type="datetime1">
              <a:rPr lang="hu-HU" noProof="0" smtClean="0"/>
              <a:t>2020. 03. 02.</a:t>
            </a:fld>
            <a:endParaRPr lang="hu-HU" noProof="0" dirty="0"/>
          </a:p>
        </p:txBody>
      </p:sp>
      <p:sp>
        <p:nvSpPr>
          <p:cNvPr id="23" name="Dia számának helye 22"/>
          <p:cNvSpPr>
            <a:spLocks noGrp="1"/>
          </p:cNvSpPr>
          <p:nvPr>
            <p:ph type="sldNum" sz="quarter" idx="4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rtlCol="0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 rtl="0"/>
            <a:fld id="{401CF334-2D5C-4859-84A6-CA7E6E43FAEB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132171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>
            <a:lumMod val="75000"/>
          </a:schemeClr>
        </a:buClr>
        <a:buFont typeface="Georgia"/>
        <a:buChar char="•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>
            <a:lumMod val="75000"/>
          </a:schemeClr>
        </a:buClr>
        <a:buFont typeface="Georgia"/>
        <a:buChar char="▫"/>
        <a:defRPr kumimoji="0" sz="2600" kern="1200">
          <a:solidFill>
            <a:schemeClr val="tx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orient="horz" pos="41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nnai.hu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06061" y="920818"/>
            <a:ext cx="11848563" cy="1551926"/>
          </a:xfrm>
        </p:spPr>
        <p:txBody>
          <a:bodyPr rtlCol="0">
            <a:normAutofit/>
          </a:bodyPr>
          <a:lstStyle/>
          <a:p>
            <a:pPr algn="ctr" rtl="0"/>
            <a:r>
              <a:rPr lang="hu-HU" sz="4200" dirty="0" smtClean="0"/>
              <a:t>Intézményi </a:t>
            </a:r>
            <a:r>
              <a:rPr lang="hu-HU" sz="4200" dirty="0" err="1" smtClean="0"/>
              <a:t>elvárásrendszer</a:t>
            </a:r>
            <a:r>
              <a:rPr lang="hu-HU" sz="4200" dirty="0" smtClean="0"/>
              <a:t> </a:t>
            </a:r>
            <a:r>
              <a:rPr lang="hu-HU" sz="4200" dirty="0" smtClean="0"/>
              <a:t/>
            </a:r>
            <a:br>
              <a:rPr lang="hu-HU" sz="4200" dirty="0" smtClean="0"/>
            </a:br>
            <a:r>
              <a:rPr lang="hu-HU" sz="4200" dirty="0" smtClean="0"/>
              <a:t>a </a:t>
            </a:r>
            <a:r>
              <a:rPr lang="hu-HU" sz="4200" dirty="0" smtClean="0"/>
              <a:t>pótlékok változásának a tükrében</a:t>
            </a:r>
            <a:endParaRPr lang="hu-HU" sz="42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09600" y="3859034"/>
            <a:ext cx="6604000" cy="2477372"/>
          </a:xfrm>
        </p:spPr>
        <p:txBody>
          <a:bodyPr rtlCol="0">
            <a:normAutofit/>
          </a:bodyPr>
          <a:lstStyle/>
          <a:p>
            <a:pPr rtl="0"/>
            <a:endParaRPr lang="hu-HU" dirty="0" smtClean="0"/>
          </a:p>
          <a:p>
            <a:pPr rtl="0"/>
            <a:endParaRPr lang="hu-HU" dirty="0" smtClean="0"/>
          </a:p>
          <a:p>
            <a:pPr rtl="0"/>
            <a:endParaRPr lang="hu-HU" dirty="0"/>
          </a:p>
          <a:p>
            <a:pPr rtl="0"/>
            <a:r>
              <a:rPr lang="hu-HU" dirty="0" smtClean="0"/>
              <a:t>Szontág Nándor Róbert</a:t>
            </a:r>
          </a:p>
          <a:p>
            <a:pPr rtl="0"/>
            <a:r>
              <a:rPr lang="hu-HU" dirty="0" smtClean="0"/>
              <a:t>intézményvezető</a:t>
            </a:r>
          </a:p>
          <a:p>
            <a:pPr rtl="0"/>
            <a:r>
              <a:rPr lang="hu-HU" dirty="0" smtClean="0"/>
              <a:t>Pilisvörösvári Német Nemzetiségi Általános Iskola</a:t>
            </a:r>
          </a:p>
          <a:p>
            <a:pPr rtl="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0630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4872" y="1143000"/>
            <a:ext cx="11387528" cy="1066800"/>
          </a:xfrm>
        </p:spPr>
        <p:txBody>
          <a:bodyPr>
            <a:normAutofit fontScale="90000"/>
          </a:bodyPr>
          <a:lstStyle/>
          <a:p>
            <a:r>
              <a:rPr lang="hu-HU" dirty="0"/>
              <a:t>Az osztályfőnöki pótlék emeléséhez kapcsolódó elvárások </a:t>
            </a:r>
            <a:r>
              <a:rPr lang="hu-HU" dirty="0" smtClean="0"/>
              <a:t>II.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hu-HU" dirty="0"/>
              <a:t>az osztályterem időszaknak/ünnepkörnek/évszaknak megfelelő dekorálása</a:t>
            </a:r>
          </a:p>
          <a:p>
            <a:pPr lvl="0"/>
            <a:r>
              <a:rPr lang="hu-HU" dirty="0"/>
              <a:t>a nemzetiségi identitás, a nemzetiségi programok iránti elköteleződés erősítése, képviselete</a:t>
            </a:r>
          </a:p>
          <a:p>
            <a:pPr lvl="0"/>
            <a:r>
              <a:rPr lang="hu-HU" dirty="0"/>
              <a:t>az osztálykirándulások tervezésekor vegye figyelembe a nemzetiségi szempontból is releváns, elérhető helyszíneket</a:t>
            </a:r>
          </a:p>
          <a:p>
            <a:pPr lvl="0"/>
            <a:r>
              <a:rPr lang="hu-HU" dirty="0"/>
              <a:t>amennyiben az osztály számottevő része az iskola más alkalmazottja által szervezett programon vesz részt, az osztályfőnök jelenléte/támogatása/érdeklődése elvárás</a:t>
            </a:r>
          </a:p>
          <a:p>
            <a:pPr lvl="0"/>
            <a:r>
              <a:rPr lang="hu-HU" dirty="0"/>
              <a:t>az osztály tanulóinak iskolán kívüli rendszeres tevékenységével való megismerkedés. (</a:t>
            </a:r>
            <a:r>
              <a:rPr lang="hu-HU" dirty="0" err="1"/>
              <a:t>pl</a:t>
            </a:r>
            <a:r>
              <a:rPr lang="hu-HU" dirty="0"/>
              <a:t>: vízilabda, zeneiskolai koncert</a:t>
            </a:r>
            <a:r>
              <a:rPr lang="hu-HU" dirty="0" smtClean="0"/>
              <a:t>…)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9075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882" y="1143000"/>
            <a:ext cx="11402518" cy="1066800"/>
          </a:xfrm>
        </p:spPr>
        <p:txBody>
          <a:bodyPr>
            <a:normAutofit fontScale="90000"/>
          </a:bodyPr>
          <a:lstStyle/>
          <a:p>
            <a:r>
              <a:rPr lang="hu-HU" dirty="0"/>
              <a:t>Az osztályfőnöki pótlék emeléséhez kapcsolódó elvárások </a:t>
            </a:r>
            <a:r>
              <a:rPr lang="hu-HU" dirty="0" smtClean="0"/>
              <a:t>III.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09600" y="2249424"/>
            <a:ext cx="7934793" cy="4325112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hu-HU" dirty="0"/>
              <a:t>osztályát érintő projektekről, eseményekről mindenképpen készítsen beszámolót (lehetőleg fényképpel) a honlap számára</a:t>
            </a:r>
          </a:p>
          <a:p>
            <a:pPr lvl="0"/>
            <a:r>
              <a:rPr lang="hu-HU" dirty="0"/>
              <a:t>osztályfőnöki órán az osztályfőnöki tematika szerinti (</a:t>
            </a:r>
            <a:r>
              <a:rPr lang="hu-HU" dirty="0" err="1"/>
              <a:t>ped.prog</a:t>
            </a:r>
            <a:r>
              <a:rPr lang="hu-HU" dirty="0"/>
              <a:t>.) beszélgetések, viták létrehozása (érvelés tanítása)</a:t>
            </a:r>
          </a:p>
          <a:p>
            <a:pPr lvl="0"/>
            <a:r>
              <a:rPr lang="hu-HU" dirty="0"/>
              <a:t>közösségépítő, személyiségfejlesztő, önmagukat és társaik megismerését segítő játékok, tevékenységek beépítése az osztályfőnöki órákba, tanórán kívüli programokba</a:t>
            </a:r>
          </a:p>
          <a:p>
            <a:pPr lvl="0"/>
            <a:r>
              <a:rPr lang="hu-HU" dirty="0"/>
              <a:t>az intézményhez tartozás pozitív érzésének közvetítése</a:t>
            </a:r>
          </a:p>
          <a:p>
            <a:pPr lvl="0"/>
            <a:r>
              <a:rPr lang="hu-HU" dirty="0"/>
              <a:t>évfolyamon belüli, évfolyamok közti osztályok közötti kapcsolat erősítése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18" y="2667465"/>
            <a:ext cx="3735982" cy="300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18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Eredmény és ellenőrzés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09600" y="2429301"/>
            <a:ext cx="10972800" cy="3566764"/>
          </a:xfrm>
        </p:spPr>
        <p:txBody>
          <a:bodyPr/>
          <a:lstStyle/>
          <a:p>
            <a:r>
              <a:rPr lang="hu-HU" dirty="0" smtClean="0"/>
              <a:t>Beszámolót kérünk a szempontokra való reflektálással</a:t>
            </a:r>
          </a:p>
          <a:p>
            <a:r>
              <a:rPr lang="hu-HU" dirty="0" smtClean="0"/>
              <a:t>Érezhető jelenlét a város nemzetiségi rendezvényein</a:t>
            </a:r>
          </a:p>
          <a:p>
            <a:r>
              <a:rPr lang="hu-HU" dirty="0" smtClean="0"/>
              <a:t>Osztálykirándulásoknál a nemzetiségi tanulmányi jelleg megjelenése</a:t>
            </a:r>
          </a:p>
          <a:p>
            <a:r>
              <a:rPr lang="hu-HU" dirty="0" smtClean="0"/>
              <a:t>Hospitálások megjelenése az intézményben – módszertani színesedés</a:t>
            </a:r>
          </a:p>
          <a:p>
            <a:r>
              <a:rPr lang="hu-HU" dirty="0" smtClean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34073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883693"/>
            <a:ext cx="10972800" cy="1066800"/>
          </a:xfrm>
        </p:spPr>
        <p:txBody>
          <a:bodyPr/>
          <a:lstStyle/>
          <a:p>
            <a:r>
              <a:rPr lang="hu-HU" dirty="0" smtClean="0"/>
              <a:t>Elérhetőségek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09600" y="2150751"/>
            <a:ext cx="10972800" cy="4325112"/>
          </a:xfrm>
        </p:spPr>
        <p:txBody>
          <a:bodyPr/>
          <a:lstStyle/>
          <a:p>
            <a:r>
              <a:rPr lang="hu-HU" dirty="0" smtClean="0"/>
              <a:t>intézmény: Pilisvörösvári Német Nemzetiségi Általános Iskola</a:t>
            </a:r>
          </a:p>
          <a:p>
            <a:pPr marL="109728" indent="0">
              <a:buNone/>
            </a:pPr>
            <a:endParaRPr lang="hu-HU" dirty="0" smtClean="0"/>
          </a:p>
          <a:p>
            <a:r>
              <a:rPr lang="hu-HU" dirty="0" smtClean="0"/>
              <a:t>cím: 	Pilisvörösvár, Vásár tér 1.</a:t>
            </a:r>
          </a:p>
          <a:p>
            <a:pPr marL="109728" indent="0">
              <a:buNone/>
            </a:pPr>
            <a:endParaRPr lang="hu-HU" dirty="0" smtClean="0"/>
          </a:p>
          <a:p>
            <a:r>
              <a:rPr lang="hu-HU" dirty="0" smtClean="0"/>
              <a:t>honlap: 	</a:t>
            </a:r>
            <a:r>
              <a:rPr lang="hu-HU" dirty="0" err="1" smtClean="0">
                <a:hlinkClick r:id="rId2"/>
              </a:rPr>
              <a:t>www.nnai.hu</a:t>
            </a:r>
            <a:endParaRPr lang="hu-HU" dirty="0" smtClean="0"/>
          </a:p>
          <a:p>
            <a:pPr marL="109728" indent="0">
              <a:buNone/>
            </a:pPr>
            <a:endParaRPr lang="hu-HU" dirty="0" smtClean="0"/>
          </a:p>
          <a:p>
            <a:r>
              <a:rPr lang="hu-HU" dirty="0" smtClean="0"/>
              <a:t>telefon: 	06-26-330-250</a:t>
            </a:r>
          </a:p>
          <a:p>
            <a:endParaRPr lang="hu-HU" dirty="0" smtClean="0"/>
          </a:p>
          <a:p>
            <a:r>
              <a:rPr lang="hu-HU" dirty="0" smtClean="0"/>
              <a:t>e-mail: 	iskola@</a:t>
            </a:r>
            <a:r>
              <a:rPr lang="hu-HU" dirty="0" err="1" smtClean="0"/>
              <a:t>nnai.hu</a:t>
            </a:r>
            <a:endParaRPr lang="hu-HU" dirty="0" smtClean="0"/>
          </a:p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532" y="3591561"/>
            <a:ext cx="4669505" cy="278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7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3248" y="1512444"/>
            <a:ext cx="10972800" cy="4325112"/>
          </a:xfrm>
        </p:spPr>
        <p:txBody>
          <a:bodyPr/>
          <a:lstStyle/>
          <a:p>
            <a:pPr marL="109728" indent="0">
              <a:buNone/>
            </a:pPr>
            <a:endParaRPr lang="hu-HU" dirty="0" smtClean="0"/>
          </a:p>
          <a:p>
            <a:pPr marL="109728" indent="0">
              <a:buNone/>
            </a:pPr>
            <a:endParaRPr lang="hu-HU" dirty="0"/>
          </a:p>
          <a:p>
            <a:pPr marL="109728" indent="0">
              <a:buNone/>
            </a:pPr>
            <a:endParaRPr lang="hu-HU" dirty="0" smtClean="0"/>
          </a:p>
          <a:p>
            <a:pPr marL="109728" indent="0">
              <a:buNone/>
            </a:pPr>
            <a:endParaRPr lang="hu-HU" dirty="0"/>
          </a:p>
          <a:p>
            <a:pPr marL="109728" indent="0">
              <a:buNone/>
            </a:pPr>
            <a:r>
              <a:rPr lang="hu-HU" dirty="0" smtClean="0"/>
              <a:t>                       </a:t>
            </a:r>
            <a:r>
              <a:rPr lang="hu-HU" sz="6000" dirty="0" smtClean="0"/>
              <a:t>Köszönöm figyelmüket!</a:t>
            </a:r>
            <a:endParaRPr lang="hu-HU" sz="6000" dirty="0"/>
          </a:p>
        </p:txBody>
      </p:sp>
    </p:spTree>
    <p:extLst>
      <p:ext uri="{BB962C8B-B14F-4D97-AF65-F5344CB8AC3E}">
        <p14:creationId xmlns:p14="http://schemas.microsoft.com/office/powerpoint/2010/main" val="22815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14066" y="721217"/>
            <a:ext cx="10972800" cy="1488583"/>
          </a:xfrm>
        </p:spPr>
        <p:txBody>
          <a:bodyPr rtlCol="0"/>
          <a:lstStyle/>
          <a:p>
            <a:pPr rtl="0"/>
            <a:r>
              <a:rPr lang="hu-HU" dirty="0" smtClean="0"/>
              <a:t>Pilisvörösvári Német Nemzetiségi Általános Iskola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18531" y="1948362"/>
            <a:ext cx="6937612" cy="4462401"/>
          </a:xfrm>
        </p:spPr>
        <p:txBody>
          <a:bodyPr rtlCol="0"/>
          <a:lstStyle/>
          <a:p>
            <a:pPr rtl="0"/>
            <a:endParaRPr lang="hu-HU" dirty="0" smtClean="0"/>
          </a:p>
          <a:p>
            <a:pPr rtl="0"/>
            <a:r>
              <a:rPr lang="hu-HU" dirty="0" smtClean="0"/>
              <a:t>1938 – az átadás éve: polgári iskola</a:t>
            </a:r>
          </a:p>
          <a:p>
            <a:pPr rtl="0"/>
            <a:r>
              <a:rPr lang="hu-HU" dirty="0" smtClean="0"/>
              <a:t>1975 – az összevonás éve: alsó tagozat</a:t>
            </a:r>
          </a:p>
          <a:p>
            <a:pPr rtl="0"/>
            <a:r>
              <a:rPr lang="hu-HU" dirty="0" smtClean="0"/>
              <a:t>1991 – a szétválás éve: önálló általános iskola</a:t>
            </a:r>
          </a:p>
          <a:p>
            <a:r>
              <a:rPr lang="hu-HU" dirty="0"/>
              <a:t>2000-es </a:t>
            </a:r>
            <a:r>
              <a:rPr lang="hu-HU" dirty="0" smtClean="0"/>
              <a:t>évek: kényszerű egyenlőség</a:t>
            </a:r>
          </a:p>
          <a:p>
            <a:r>
              <a:rPr lang="hu-HU" dirty="0"/>
              <a:t>2017. augusztus 31. </a:t>
            </a:r>
            <a:r>
              <a:rPr lang="hu-HU" dirty="0" smtClean="0"/>
              <a:t>FENNTARTÓVÁLTÁS </a:t>
            </a:r>
          </a:p>
          <a:p>
            <a:pPr marL="109728" indent="0">
              <a:buNone/>
            </a:pPr>
            <a:r>
              <a:rPr lang="hu-HU" dirty="0"/>
              <a:t> </a:t>
            </a:r>
            <a:r>
              <a:rPr lang="hu-HU" dirty="0" smtClean="0"/>
              <a:t>  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719" y="2494421"/>
            <a:ext cx="4741572" cy="303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9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842749"/>
            <a:ext cx="10972800" cy="1066800"/>
          </a:xfrm>
        </p:spPr>
        <p:txBody>
          <a:bodyPr>
            <a:normAutofit/>
          </a:bodyPr>
          <a:lstStyle/>
          <a:p>
            <a:r>
              <a:rPr lang="hu-HU" dirty="0" smtClean="0"/>
              <a:t>Pótlékok változása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09600" y="2140242"/>
            <a:ext cx="6375816" cy="4325112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-"/>
            </a:pPr>
            <a:r>
              <a:rPr lang="hu-HU" dirty="0" smtClean="0"/>
              <a:t>2019 Nemzetiségi pótlék 20%-ról 30%-ra emelése</a:t>
            </a:r>
          </a:p>
          <a:p>
            <a:pPr>
              <a:buFontTx/>
              <a:buChar char="-"/>
            </a:pPr>
            <a:endParaRPr lang="hu-HU" dirty="0" smtClean="0"/>
          </a:p>
          <a:p>
            <a:pPr>
              <a:buFontTx/>
              <a:buChar char="-"/>
            </a:pPr>
            <a:r>
              <a:rPr lang="hu-HU" dirty="0" smtClean="0"/>
              <a:t>2019 Osztályfőnöki pótlék fenntartói döntésen alapuló 30%-ra emelése</a:t>
            </a:r>
          </a:p>
          <a:p>
            <a:pPr>
              <a:buFontTx/>
              <a:buChar char="-"/>
            </a:pPr>
            <a:endParaRPr lang="hu-HU" dirty="0" smtClean="0"/>
          </a:p>
          <a:p>
            <a:pPr>
              <a:buFontTx/>
              <a:buChar char="-"/>
            </a:pPr>
            <a:r>
              <a:rPr lang="hu-HU" dirty="0" smtClean="0"/>
              <a:t>2020 Nemzetiségi pótlék 30%-ról 40%-ra emelése</a:t>
            </a:r>
          </a:p>
          <a:p>
            <a:pPr marL="109728" indent="0" algn="ctr">
              <a:buNone/>
            </a:pPr>
            <a:r>
              <a:rPr lang="hu-HU" sz="7200" dirty="0" smtClean="0">
                <a:sym typeface="Wingdings" panose="05000000000000000000" pitchFamily="2" charset="2"/>
              </a:rPr>
              <a:t></a:t>
            </a:r>
            <a:endParaRPr lang="hu-HU" sz="7200" dirty="0" smtClean="0"/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t="23988"/>
          <a:stretch/>
        </p:blipFill>
        <p:spPr>
          <a:xfrm>
            <a:off x="7301552" y="2729855"/>
            <a:ext cx="4280848" cy="251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Problémák: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Bérfeszültség (nyelvtanár – </a:t>
            </a:r>
            <a:r>
              <a:rPr lang="hu-HU" dirty="0" err="1" smtClean="0"/>
              <a:t>ofő</a:t>
            </a:r>
            <a:r>
              <a:rPr lang="hu-HU" dirty="0" smtClean="0"/>
              <a:t> – igh.)</a:t>
            </a:r>
          </a:p>
          <a:p>
            <a:r>
              <a:rPr lang="hu-HU" dirty="0" smtClean="0"/>
              <a:t>Nevelőtestületen belüli ellentétek</a:t>
            </a:r>
          </a:p>
          <a:p>
            <a:r>
              <a:rPr lang="hu-HU" dirty="0" smtClean="0"/>
              <a:t>Pótlékok összeadódása</a:t>
            </a:r>
          </a:p>
          <a:p>
            <a:r>
              <a:rPr lang="hu-HU" dirty="0" smtClean="0"/>
              <a:t>Alacsony alapbér</a:t>
            </a:r>
          </a:p>
          <a:p>
            <a:pPr marL="109728" indent="0">
              <a:buNone/>
            </a:pPr>
            <a:endParaRPr lang="hu-HU" dirty="0" smtClean="0"/>
          </a:p>
          <a:p>
            <a:r>
              <a:rPr lang="hu-HU" dirty="0" smtClean="0"/>
              <a:t>Nemzetiségi jelleg megjelenése a pótlékot nem kapó kollégák munkájában</a:t>
            </a:r>
          </a:p>
          <a:p>
            <a:r>
              <a:rPr lang="hu-HU" dirty="0" smtClean="0"/>
              <a:t>Nemzetiségi pótlék dinamikus emelkedése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7" t="15188" r="21627" b="24185"/>
          <a:stretch/>
        </p:blipFill>
        <p:spPr>
          <a:xfrm>
            <a:off x="8069942" y="1017732"/>
            <a:ext cx="3215573" cy="345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00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Egy lehetséges intézményi megoldás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09600" y="2669149"/>
            <a:ext cx="10972800" cy="4325112"/>
          </a:xfrm>
        </p:spPr>
        <p:txBody>
          <a:bodyPr/>
          <a:lstStyle/>
          <a:p>
            <a:r>
              <a:rPr lang="hu-HU" dirty="0" smtClean="0"/>
              <a:t>Munkaközösség-vezetőkkel egyeztetés</a:t>
            </a:r>
          </a:p>
          <a:p>
            <a:pPr marL="109728" indent="0">
              <a:buNone/>
            </a:pPr>
            <a:endParaRPr lang="hu-HU" dirty="0"/>
          </a:p>
          <a:p>
            <a:r>
              <a:rPr lang="hu-HU" dirty="0" smtClean="0"/>
              <a:t>Elvárásokat fogalmazzanak meg a pótlékemelés mellé</a:t>
            </a:r>
          </a:p>
          <a:p>
            <a:endParaRPr lang="hu-HU" dirty="0" smtClean="0"/>
          </a:p>
          <a:p>
            <a:r>
              <a:rPr lang="hu-HU" dirty="0" smtClean="0"/>
              <a:t>Országos, helyi és intézményi szinten is megfogalmazott elvárások</a:t>
            </a:r>
          </a:p>
          <a:p>
            <a:pPr marL="109728" indent="0">
              <a:buNone/>
            </a:pPr>
            <a:endParaRPr lang="hu-HU" dirty="0"/>
          </a:p>
          <a:p>
            <a:pPr marL="109728" indent="0" algn="ctr">
              <a:buNone/>
            </a:pPr>
            <a:r>
              <a:rPr lang="hu-HU" sz="4000" b="1" dirty="0" smtClean="0">
                <a:solidFill>
                  <a:srgbClr val="FF0000"/>
                </a:solidFill>
              </a:rPr>
              <a:t>Alulról jövő kezdeményezéssé alakítás</a:t>
            </a:r>
          </a:p>
        </p:txBody>
      </p:sp>
    </p:spTree>
    <p:extLst>
      <p:ext uri="{BB962C8B-B14F-4D97-AF65-F5344CB8AC3E}">
        <p14:creationId xmlns:p14="http://schemas.microsoft.com/office/powerpoint/2010/main" val="12271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A nemzetiségi pótlék emeléséhez kapcsolódó elvárások I.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hu-HU" dirty="0"/>
              <a:t>legalább félévente egy alkalommal hospitáljon egy </a:t>
            </a:r>
            <a:r>
              <a:rPr lang="hu-HU" dirty="0" smtClean="0"/>
              <a:t>kollégájánál</a:t>
            </a:r>
            <a:endParaRPr lang="hu-HU" dirty="0"/>
          </a:p>
          <a:p>
            <a:pPr lvl="0"/>
            <a:r>
              <a:rPr lang="hu-HU" dirty="0"/>
              <a:t>legalább kétévente egy nyelvi / </a:t>
            </a:r>
            <a:r>
              <a:rPr lang="hu-HU" dirty="0" smtClean="0"/>
              <a:t>nyelvi</a:t>
            </a:r>
            <a:r>
              <a:rPr lang="hu-HU" dirty="0"/>
              <a:t>-</a:t>
            </a:r>
            <a:r>
              <a:rPr lang="hu-HU" dirty="0" smtClean="0"/>
              <a:t>módszertani </a:t>
            </a:r>
            <a:r>
              <a:rPr lang="hu-HU" dirty="0"/>
              <a:t>továbbképzésen vegyen részt (magyarországi vagy nemzetközi)</a:t>
            </a:r>
          </a:p>
          <a:p>
            <a:pPr lvl="0"/>
            <a:r>
              <a:rPr lang="hu-HU" dirty="0"/>
              <a:t>tanítványainak - az adott osztály osztályfőnökével együttműködve - minden évben szervezzen nemzetiségünkhöz köthető helyszínekre való kirándulást (osztálykiránduláson kívül) (pl. Sváb sarok, nemzetiségi szoba, tájházak, templomok, kápolnák, nemzetiségi tanösvények, skanzen…) </a:t>
            </a:r>
          </a:p>
        </p:txBody>
      </p:sp>
    </p:spTree>
    <p:extLst>
      <p:ext uri="{BB962C8B-B14F-4D97-AF65-F5344CB8AC3E}">
        <p14:creationId xmlns:p14="http://schemas.microsoft.com/office/powerpoint/2010/main" val="228977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A nemzetiségi pótlék emeléséhez kapcsolódó elvárások </a:t>
            </a:r>
            <a:r>
              <a:rPr lang="hu-HU" dirty="0" smtClean="0"/>
              <a:t>II.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09600" y="2249424"/>
            <a:ext cx="8930185" cy="4325112"/>
          </a:xfrm>
        </p:spPr>
        <p:txBody>
          <a:bodyPr>
            <a:normAutofit/>
          </a:bodyPr>
          <a:lstStyle/>
          <a:p>
            <a:endParaRPr lang="hu-HU" dirty="0"/>
          </a:p>
          <a:p>
            <a:pPr lvl="0"/>
            <a:r>
              <a:rPr lang="hu-HU" dirty="0"/>
              <a:t>ismerje a magyarországi németség szervezeteit, legfőbb képviselőit, </a:t>
            </a:r>
            <a:r>
              <a:rPr lang="hu-HU" dirty="0" smtClean="0"/>
              <a:t>intézményeit (</a:t>
            </a:r>
            <a:r>
              <a:rPr lang="hu-HU" dirty="0" err="1" smtClean="0"/>
              <a:t>LdU</a:t>
            </a:r>
            <a:r>
              <a:rPr lang="hu-HU" dirty="0"/>
              <a:t>, UDPI, Goethe </a:t>
            </a:r>
            <a:r>
              <a:rPr lang="hu-HU" dirty="0" err="1"/>
              <a:t>Institut</a:t>
            </a:r>
            <a:r>
              <a:rPr lang="hu-HU" dirty="0"/>
              <a:t>…)</a:t>
            </a:r>
          </a:p>
          <a:p>
            <a:pPr lvl="0"/>
            <a:r>
              <a:rPr lang="hu-HU" dirty="0" smtClean="0"/>
              <a:t>ismerje </a:t>
            </a:r>
            <a:r>
              <a:rPr lang="hu-HU" dirty="0"/>
              <a:t>a magyarországi németség ünnepeit és emléknapjait, azokról mindig emlékezzék meg egyéni oktató-nevelő munkájában is</a:t>
            </a:r>
          </a:p>
          <a:p>
            <a:pPr lvl="0"/>
            <a:r>
              <a:rPr lang="hu-HU" dirty="0"/>
              <a:t>városunk nemzetiségi vonatkozású rendezvényein vegyen részt, képviselve ezzel iskolánkat (Ha lehetőség nyílik regionális és országos szintűre, akkor ott is</a:t>
            </a:r>
            <a:r>
              <a:rPr lang="hu-HU" dirty="0" smtClean="0"/>
              <a:t>.)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785" y="3612108"/>
            <a:ext cx="1928883" cy="192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4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A nemzetiségi pótlék emeléséhez kapcsolódó elvárások </a:t>
            </a:r>
            <a:r>
              <a:rPr lang="hu-HU" dirty="0" smtClean="0"/>
              <a:t>III.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09600" y="2249424"/>
            <a:ext cx="8984776" cy="4325112"/>
          </a:xfrm>
        </p:spPr>
        <p:txBody>
          <a:bodyPr>
            <a:normAutofit lnSpcReduction="10000"/>
          </a:bodyPr>
          <a:lstStyle/>
          <a:p>
            <a:pPr lvl="0"/>
            <a:r>
              <a:rPr lang="hu-HU" dirty="0"/>
              <a:t>az iskola honlapjára legalább évi 1-2 alkalommal készítsen beszámolót tanítványai projekttevékenységéről vagy az egyéb velük kapcsolatos eseményről</a:t>
            </a:r>
          </a:p>
          <a:p>
            <a:pPr lvl="0"/>
            <a:r>
              <a:rPr lang="hu-HU" dirty="0"/>
              <a:t>munkaközösségének többi tagjával együttműködve legalább egy nemzetiségi/nyelvi hirdetőfelület működtetése az épületben</a:t>
            </a:r>
          </a:p>
          <a:p>
            <a:pPr lvl="0"/>
            <a:r>
              <a:rPr lang="hu-HU" dirty="0"/>
              <a:t>a </a:t>
            </a:r>
            <a:r>
              <a:rPr lang="hu-HU" dirty="0" err="1"/>
              <a:t>DSD-vizsgára</a:t>
            </a:r>
            <a:r>
              <a:rPr lang="hu-HU" dirty="0"/>
              <a:t>, illetve az egyéni német nyelvű prezentációra való felkészítés, a munkaközösség által kidolgozandó, a vizsga adott évfolyamra lebontott elemeinek elsajátíttatása, gyakoroltatása a tanítványaival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l="10750" t="14032" r="18294" b="768"/>
          <a:stretch/>
        </p:blipFill>
        <p:spPr>
          <a:xfrm>
            <a:off x="8875594" y="3083419"/>
            <a:ext cx="3316406" cy="265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41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89744" y="1143000"/>
            <a:ext cx="11192656" cy="10668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Az osztályfőnöki pótlék </a:t>
            </a:r>
            <a:r>
              <a:rPr lang="hu-HU" dirty="0"/>
              <a:t>emeléséhez kapcsolódó elvárások </a:t>
            </a:r>
            <a:r>
              <a:rPr lang="hu-HU" dirty="0" smtClean="0"/>
              <a:t>I.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09600" y="2249424"/>
            <a:ext cx="10972800" cy="4325112"/>
          </a:xfrm>
        </p:spPr>
        <p:txBody>
          <a:bodyPr>
            <a:normAutofit/>
          </a:bodyPr>
          <a:lstStyle/>
          <a:p>
            <a:pPr lvl="0"/>
            <a:r>
              <a:rPr lang="hu-HU" dirty="0"/>
              <a:t>átlagban havi egy szabadidős tevékenység lehetősége az osztály tanulói </a:t>
            </a:r>
            <a:r>
              <a:rPr lang="hu-HU" dirty="0" smtClean="0"/>
              <a:t>számára (ebből </a:t>
            </a:r>
            <a:r>
              <a:rPr lang="hu-HU" dirty="0"/>
              <a:t>évente legalább egy olyan, amelyen akár a szülők is részt </a:t>
            </a:r>
            <a:r>
              <a:rPr lang="hu-HU" dirty="0" smtClean="0"/>
              <a:t>vehetnek)</a:t>
            </a:r>
            <a:endParaRPr lang="hu-HU" dirty="0"/>
          </a:p>
          <a:p>
            <a:pPr lvl="0"/>
            <a:r>
              <a:rPr lang="hu-HU" dirty="0"/>
              <a:t>napi rendszerességgel találkozás, rövid beszélgetés (nem tanórai keretben) az osztállyal, a tanulókkal (reggel, szünetekben vagy nap végén…)</a:t>
            </a:r>
          </a:p>
          <a:p>
            <a:pPr lvl="0"/>
            <a:r>
              <a:rPr lang="hu-HU" dirty="0"/>
              <a:t>rendszeres kapcsolattartás az osztályt takarító/karbantartó technikai alkalmazottal és az osztálynak való bemutatása, az osztályterem rendjének (tanítás végén is) rendszeres </a:t>
            </a:r>
            <a:r>
              <a:rPr lang="hu-HU" dirty="0" smtClean="0"/>
              <a:t>ellenőrzése</a:t>
            </a:r>
            <a:r>
              <a:rPr lang="hu-HU" dirty="0"/>
              <a:t> 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1011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ktatási bemutató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224865_TF03460604.potx" id="{A02587A0-809B-4641-989F-5F2F0129AAFC}" vid="{7C517395-D0F0-4633-906E-A5A485E95896}"/>
    </a:ext>
  </a:extLst>
</a:theme>
</file>

<file path=ppt/theme/theme2.xml><?xml version="1.0" encoding="utf-8"?>
<a:theme xmlns:a="http://schemas.openxmlformats.org/drawingml/2006/main" name="Office-téma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Oktatási bemutató</Template>
  <TotalTime>977</TotalTime>
  <Words>614</Words>
  <Application>Microsoft Office PowerPoint</Application>
  <PresentationFormat>Szélesvásznú</PresentationFormat>
  <Paragraphs>90</Paragraphs>
  <Slides>14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20" baseType="lpstr">
      <vt:lpstr>Arial</vt:lpstr>
      <vt:lpstr>Calibri</vt:lpstr>
      <vt:lpstr>Georgia</vt:lpstr>
      <vt:lpstr>Wingdings</vt:lpstr>
      <vt:lpstr>Wingdings 2</vt:lpstr>
      <vt:lpstr>Oktatási bemutató</vt:lpstr>
      <vt:lpstr>Intézményi elvárásrendszer  a pótlékok változásának a tükrében</vt:lpstr>
      <vt:lpstr>Pilisvörösvári Német Nemzetiségi Általános Iskola</vt:lpstr>
      <vt:lpstr>Pótlékok változása</vt:lpstr>
      <vt:lpstr>Problémák:</vt:lpstr>
      <vt:lpstr>Egy lehetséges intézményi megoldás</vt:lpstr>
      <vt:lpstr>A nemzetiségi pótlék emeléséhez kapcsolódó elvárások I.</vt:lpstr>
      <vt:lpstr>A nemzetiségi pótlék emeléséhez kapcsolódó elvárások II.</vt:lpstr>
      <vt:lpstr>A nemzetiségi pótlék emeléséhez kapcsolódó elvárások III.</vt:lpstr>
      <vt:lpstr>Az osztályfőnöki pótlék emeléséhez kapcsolódó elvárások I.</vt:lpstr>
      <vt:lpstr>Az osztályfőnöki pótlék emeléséhez kapcsolódó elvárások II.</vt:lpstr>
      <vt:lpstr>Az osztályfőnöki pótlék emeléséhez kapcsolódó elvárások III.</vt:lpstr>
      <vt:lpstr>Eredmény és ellenőrzés</vt:lpstr>
      <vt:lpstr>Elérhetőségek</vt:lpstr>
      <vt:lpstr>PowerPoint bemutató</vt:lpstr>
    </vt:vector>
  </TitlesOfParts>
  <Company>NNAI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Intézményi működés nemzetiségi fenntartásban</dc:title>
  <dc:creator>Tanar</dc:creator>
  <cp:lastModifiedBy>Tanar</cp:lastModifiedBy>
  <cp:revision>85</cp:revision>
  <cp:lastPrinted>2019-02-06T08:11:00Z</cp:lastPrinted>
  <dcterms:created xsi:type="dcterms:W3CDTF">2019-02-03T12:43:01Z</dcterms:created>
  <dcterms:modified xsi:type="dcterms:W3CDTF">2020-03-02T13:30:19Z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