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88" r:id="rId3"/>
    <p:sldId id="267" r:id="rId4"/>
    <p:sldId id="257" r:id="rId5"/>
    <p:sldId id="258" r:id="rId6"/>
    <p:sldId id="259" r:id="rId7"/>
    <p:sldId id="263" r:id="rId8"/>
    <p:sldId id="268" r:id="rId9"/>
    <p:sldId id="264" r:id="rId10"/>
    <p:sldId id="266" r:id="rId11"/>
    <p:sldId id="265" r:id="rId12"/>
    <p:sldId id="269" r:id="rId13"/>
    <p:sldId id="270" r:id="rId14"/>
    <p:sldId id="271" r:id="rId15"/>
    <p:sldId id="273" r:id="rId16"/>
    <p:sldId id="274" r:id="rId17"/>
    <p:sldId id="275" r:id="rId18"/>
    <p:sldId id="272" r:id="rId19"/>
    <p:sldId id="283" r:id="rId20"/>
    <p:sldId id="282" r:id="rId21"/>
    <p:sldId id="284" r:id="rId22"/>
    <p:sldId id="277" r:id="rId23"/>
    <p:sldId id="278" r:id="rId24"/>
    <p:sldId id="279" r:id="rId25"/>
    <p:sldId id="280" r:id="rId26"/>
    <p:sldId id="285" r:id="rId27"/>
    <p:sldId id="281" r:id="rId28"/>
    <p:sldId id="286" r:id="rId29"/>
    <p:sldId id="276" r:id="rId30"/>
    <p:sldId id="287" r:id="rId31"/>
    <p:sldId id="260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1390-2354-471A-99E7-A6DCF98FBDF0}" type="datetimeFigureOut">
              <a:rPr lang="hu-HU" smtClean="0"/>
              <a:t>2020.03.05.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8078-1758-4CE8-AD87-E9C5BB1F9D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48078-1758-4CE8-AD87-E9C5BB1F9D9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0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182758"/>
                </a:solidFill>
                <a:latin typeface="Garamond" panose="02020404030301010803" pitchFamily="18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82758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="" xmlns:a16="http://schemas.microsoft.com/office/drawing/2014/main" id="{7C366C03-C04E-4C67-B6E6-A004D4467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66" b="1"/>
          <a:stretch/>
        </p:blipFill>
        <p:spPr>
          <a:xfrm>
            <a:off x="0" y="0"/>
            <a:ext cx="9144000" cy="128249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47238320-2DD1-4287-B5CA-F4681400A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728"/>
            <a:ext cx="391703" cy="47443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91A5E259-6265-4BA2-8114-586668C5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40" y="6209608"/>
            <a:ext cx="29193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hu-H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Landesselbstverwaltung der Ungarndeutschen</a:t>
            </a:r>
            <a:endParaRPr kumimoji="0" lang="hu-HU" altLang="hu-H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1026 Budapest, Júlia u. 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www.ldu.hu 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="" xmlns:a16="http://schemas.microsoft.com/office/drawing/2014/main" id="{EBD56FEC-5EC3-4BF5-9585-BFD57DEDEF9F}"/>
              </a:ext>
            </a:extLst>
          </p:cNvPr>
          <p:cNvCxnSpPr/>
          <p:nvPr/>
        </p:nvCxnSpPr>
        <p:spPr>
          <a:xfrm>
            <a:off x="628650" y="6184669"/>
            <a:ext cx="7886700" cy="0"/>
          </a:xfrm>
          <a:prstGeom prst="line">
            <a:avLst/>
          </a:prstGeom>
          <a:ln w="38100">
            <a:solidFill>
              <a:srgbClr val="1827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37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7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54975"/>
            <a:ext cx="7886700" cy="959169"/>
          </a:xfrm>
          <a:ln>
            <a:noFill/>
          </a:ln>
        </p:spPr>
        <p:txBody>
          <a:bodyPr/>
          <a:lstStyle>
            <a:lvl1pPr>
              <a:defRPr b="1">
                <a:solidFill>
                  <a:srgbClr val="182758"/>
                </a:solidFill>
                <a:latin typeface="Garamond" panose="02020404030301010803" pitchFamily="18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9203"/>
            <a:ext cx="7886700" cy="3700408"/>
          </a:xfrm>
        </p:spPr>
        <p:txBody>
          <a:bodyPr/>
          <a:lstStyle>
            <a:lvl1pPr>
              <a:defRPr>
                <a:solidFill>
                  <a:srgbClr val="182758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rgbClr val="182758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rgbClr val="182758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rgbClr val="182758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rgbClr val="182758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F9B82B24-9C78-49E4-AB47-EF5BF7A9A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66" b="1"/>
          <a:stretch/>
        </p:blipFill>
        <p:spPr>
          <a:xfrm>
            <a:off x="0" y="0"/>
            <a:ext cx="9144000" cy="128249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57CE37FA-2A17-4442-92BC-2BC9BADF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728"/>
            <a:ext cx="391703" cy="47443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C1A1F141-CE99-4C26-9E04-1637FB97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9BC2A0FF-A975-4B4B-881B-D86EFC27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40" y="6209608"/>
            <a:ext cx="29193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hu-H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Landesselbstverwaltung der Ungarndeutschen</a:t>
            </a:r>
            <a:endParaRPr kumimoji="0" lang="hu-HU" altLang="hu-H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1026 Budapest, Júlia u. 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www.ldu.hu 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DD494E9F-F216-44E3-A0FE-250288881A57}"/>
              </a:ext>
            </a:extLst>
          </p:cNvPr>
          <p:cNvCxnSpPr/>
          <p:nvPr/>
        </p:nvCxnSpPr>
        <p:spPr>
          <a:xfrm>
            <a:off x="628650" y="6184669"/>
            <a:ext cx="7886700" cy="0"/>
          </a:xfrm>
          <a:prstGeom prst="line">
            <a:avLst/>
          </a:prstGeom>
          <a:ln w="38100">
            <a:solidFill>
              <a:srgbClr val="1827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45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3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94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0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12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8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3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84C1-43B3-4A4E-B3CE-4A2CC6FDF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9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lamhaztartas.kormany.hu/belso-ellenorzesi-szakmai-anyagok" TargetMode="External"/><Relationship Id="rId2" Type="http://schemas.openxmlformats.org/officeDocument/2006/relationships/hyperlink" Target="https://allamhaztartas.kormany.hu/belso-kontroll-szakmai-anyago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994F35C-D769-4DEE-BB67-24483867B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köznevelési intézmények belső kontrollrendszerének bemutatása</a:t>
            </a:r>
            <a:endParaRPr lang="hu-HU" sz="44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0BC92BEA-5F29-4251-8615-BA4BC78A5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sz="3600" i="1" dirty="0" smtClean="0"/>
              <a:t>„A rend értéket teremt”</a:t>
            </a:r>
          </a:p>
          <a:p>
            <a:endParaRPr lang="hu-HU" dirty="0"/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Pilisvörösvár</a:t>
            </a:r>
            <a:r>
              <a:rPr lang="hu-HU" dirty="0" smtClean="0"/>
              <a:t>, 2020. március 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9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1. Kontrollkörnyezet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4650" y="2289136"/>
            <a:ext cx="7886700" cy="370040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A szervezet vezetője </a:t>
            </a: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köteles olyan kontrollkörnyezetet kialakítani, amelyben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• a) világos a szervezeti struktúra, </a:t>
            </a:r>
            <a:r>
              <a:rPr lang="hu-HU" sz="1800" i="1" u="sng" dirty="0">
                <a:solidFill>
                  <a:schemeClr val="accent6">
                    <a:lumMod val="50000"/>
                  </a:schemeClr>
                </a:solidFill>
              </a:rPr>
              <a:t>a folyamatok átláthatóak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• b) egyértelműek a felelősségi, hatásköri viszonyok és feladatok,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• c) meghatározottak, </a:t>
            </a:r>
            <a:r>
              <a:rPr lang="hu-HU" sz="1800" i="1" u="sng" dirty="0">
                <a:solidFill>
                  <a:schemeClr val="accent6">
                    <a:lumMod val="50000"/>
                  </a:schemeClr>
                </a:solidFill>
              </a:rPr>
              <a:t>ismertek és elfogadottak </a:t>
            </a: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az etikai elvárások a szervezet minden szintjén,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d) átlátható a humánerőforrás-kezelés,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800" i="1" dirty="0">
                <a:solidFill>
                  <a:schemeClr val="accent6">
                    <a:lumMod val="50000"/>
                  </a:schemeClr>
                </a:solidFill>
              </a:rPr>
              <a:t>e) </a:t>
            </a:r>
            <a:r>
              <a:rPr lang="hu-HU" sz="1800" dirty="0">
                <a:solidFill>
                  <a:schemeClr val="accent6">
                    <a:lumMod val="50000"/>
                  </a:schemeClr>
                </a:solidFill>
              </a:rPr>
              <a:t>biztosított a szervezeti célok és értékek irányában való elkötelezettség fejlesztése és elősegítése.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 kontrollkörnyezet biztosítja a szabályozást és szerkezeti kereteket.</a:t>
            </a:r>
          </a:p>
          <a:p>
            <a:pPr marL="0" indent="0">
              <a:buNone/>
            </a:pP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</a:rPr>
              <a:t>Bkr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. 6.§.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12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1. </a:t>
            </a:r>
            <a:r>
              <a:rPr lang="hu-HU" sz="2800" dirty="0" smtClean="0"/>
              <a:t>Kontrollkörnyezet elemei</a:t>
            </a:r>
            <a:br>
              <a:rPr lang="hu-HU" sz="2800" dirty="0" smtClean="0"/>
            </a:br>
            <a:r>
              <a:rPr lang="hu-HU" sz="2800" dirty="0" smtClean="0"/>
              <a:t>1.1. Célok és szervezeti felépítés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Stratégiai és operatív célok – írásbeliség a hatékony feladatellátás érdekében</a:t>
            </a:r>
          </a:p>
          <a:p>
            <a:pPr marL="0" indent="0">
              <a:buNone/>
            </a:pPr>
            <a:endParaRPr lang="hu-H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Célok megjelenése a köznevelési intézményben: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Alapító okirat (közfeladat megnevezése)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Szervezeti és Működési Szabályzat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Pedagógiai Program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Kollektív Szerződés/Közalkalmazotti Szabályzat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Gondoskodni kell arról, hogy a célkitűzéseket valamennyi munkatárs megismerje, ezt a „gondoskodást” bizonyítani is tudni kell.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sz="1600" dirty="0"/>
          </a:p>
          <a:p>
            <a:pPr marL="457200" lvl="1" indent="0">
              <a:buNone/>
            </a:pPr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05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716" y="1346508"/>
            <a:ext cx="7886700" cy="959169"/>
          </a:xfrm>
        </p:spPr>
        <p:txBody>
          <a:bodyPr>
            <a:normAutofit/>
          </a:bodyPr>
          <a:lstStyle/>
          <a:p>
            <a:r>
              <a:rPr lang="hu-HU" sz="2800" dirty="0"/>
              <a:t>1. Kontrollkörnyezet elemei</a:t>
            </a:r>
            <a:br>
              <a:rPr lang="hu-HU" sz="2800" dirty="0"/>
            </a:br>
            <a:r>
              <a:rPr lang="hu-HU" sz="2800" dirty="0" smtClean="0"/>
              <a:t>1.2. Belső szabályozás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Szabályozás formái: szabályzatok, eljárásrendek, utasítások, munkaköri leírás</a:t>
            </a:r>
            <a:endParaRPr lang="hu-H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Igazolható megismertetés!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6">
                    <a:lumMod val="50000"/>
                  </a:schemeClr>
                </a:solidFill>
              </a:rPr>
              <a:t>Szabályzatok struktúrája 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(a szabályzat nyilvántartásban is célszerű követni)</a:t>
            </a:r>
          </a:p>
          <a:p>
            <a:pPr marL="800100" lvl="1" indent="-342900">
              <a:buAutoNum type="arabicPeriod"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A szervezeti működés belső szabályzatai</a:t>
            </a:r>
          </a:p>
          <a:p>
            <a:pPr marL="800100" lvl="1" indent="-342900">
              <a:buAutoNum type="arabicPeriod"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A szakmai működés belső szabályzatai</a:t>
            </a:r>
          </a:p>
          <a:p>
            <a:pPr marL="800100" lvl="1" indent="-342900">
              <a:buAutoNum type="arabicPeriod"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A gazdálkodás rendjének belső szabályzatai</a:t>
            </a:r>
          </a:p>
          <a:p>
            <a:pPr marL="800100" lvl="1" indent="-342900">
              <a:buAutoNum type="arabicPeriod"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Vezetői utasítások</a:t>
            </a:r>
          </a:p>
          <a:p>
            <a:pPr marL="342900" indent="-342900">
              <a:buAutoNum type="arabicPeriod"/>
            </a:pPr>
            <a:endParaRPr lang="hu-H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i="1" dirty="0" smtClean="0">
                <a:solidFill>
                  <a:schemeClr val="accent6">
                    <a:lumMod val="50000"/>
                  </a:schemeClr>
                </a:solidFill>
              </a:rPr>
              <a:t>A mai szakmai nap résztvevői számára készült egy talán teljes körű lista, megküldjük.</a:t>
            </a:r>
            <a:endParaRPr lang="hu-H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1. </a:t>
            </a:r>
            <a:r>
              <a:rPr lang="hu-HU" sz="3100" dirty="0"/>
              <a:t>Kontrollkörnyezet elemei</a:t>
            </a:r>
            <a:br>
              <a:rPr lang="hu-HU" sz="3100" dirty="0"/>
            </a:br>
            <a:r>
              <a:rPr lang="hu-HU" sz="3100" dirty="0" smtClean="0"/>
              <a:t>1.3. Feladat- és felelősségi körök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A szervezeti célok teljesítése érdekében az elvégzendő alapvető feladatokat írásban kell rögzíteni.</a:t>
            </a:r>
          </a:p>
          <a:p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Szervezeti és működési szabályzat</a:t>
            </a:r>
          </a:p>
          <a:p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Szervezeti egységek ügyrendjei (nagyobb szervezetnél, többcélú intézménynél)</a:t>
            </a:r>
          </a:p>
          <a:p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Munkaköri leírások (meghatározni benne az alá- és fölérendeltséget, vezetői szinteket, jogosultságokat)</a:t>
            </a:r>
          </a:p>
          <a:p>
            <a:endParaRPr lang="hu-H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A szervezeti felépítés nem minden esetben alkalmazható – pl. projekt feladat.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A munkaköri leírást aktualizálni és személyre szabni – köznevelési intézményeknél minták</a:t>
            </a:r>
            <a:endParaRPr lang="hu-H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45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1. Kontrollkörnyezet elemei</a:t>
            </a:r>
            <a:br>
              <a:rPr lang="hu-HU" sz="2800" dirty="0"/>
            </a:br>
            <a:r>
              <a:rPr lang="hu-HU" sz="2800" dirty="0" smtClean="0"/>
              <a:t>1.4. Ellenőrzési nyomvonal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Folyamatleírás: szervezet valamennyi folyamatára vonatkozik (nemcsak a gazdálkodásira, mint korábban). Aktualizálása, jogszabályi összhang biztosítása.</a:t>
            </a:r>
          </a:p>
          <a:p>
            <a:pPr marL="0" indent="0" algn="just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Formái: táblázatba foglalt vagy szöveges, esetleg folyamatábra</a:t>
            </a:r>
          </a:p>
          <a:p>
            <a:pPr marL="0" indent="0" algn="just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Áttekintést ad arról, hogy: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 az adott tevékenység (fő/</a:t>
            </a:r>
            <a:r>
              <a:rPr lang="hu-HU" sz="1600" dirty="0" err="1" smtClean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/részfolyamat bontás) tartalma,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 a feladatellátás jogszabályi vagy egyéb jogalapja,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ilyen dokumentumok szolgálnak alapul a nyomvonal kialakításához (mi keletkezik),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ik a felelősek a feladatellátásért,</a:t>
            </a:r>
          </a:p>
          <a:p>
            <a:pPr marL="342900" indent="-342900" algn="just">
              <a:buAutoNum type="arabicPeriod"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hol kell kontrollokat beépíteni a folyamatba,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 jogosult a feladatellátás ellenőrzésére,</a:t>
            </a:r>
          </a:p>
          <a:p>
            <a:pPr marL="342900" indent="-342900" algn="just">
              <a:buAutoNum type="arabicPeriod"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ilyen módon kell az ellenőrzést végezni.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70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1. Kontrollkörnyezet elemei</a:t>
            </a:r>
            <a:br>
              <a:rPr lang="hu-HU" sz="2800" dirty="0"/>
            </a:br>
            <a:r>
              <a:rPr lang="hu-HU" sz="2800" dirty="0" smtClean="0"/>
              <a:t>1.5. Humánerőforrás kezelése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Szükséges humánerőforrás kapacitás rendelkezésre álljon: munkaerőpiac helyzete, szakmai képesítési előírások, helyettesítési képesség</a:t>
            </a:r>
          </a:p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Munkakör betöltéséhez szükséges végzettség és képesség: közalkalmazotti pályáztatási kötelezettség, ágazati jogszabályok</a:t>
            </a:r>
          </a:p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Egyéni képzési tervek, éves tervek középtávú tervek: köznevelési intézményben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800" i="1" dirty="0" smtClean="0">
                <a:solidFill>
                  <a:schemeClr val="accent6">
                    <a:lumMod val="50000"/>
                  </a:schemeClr>
                </a:solidFill>
              </a:rPr>
              <a:t>277/1997. (XII.22.) Korm. Rendelet a pedagógus-továbbképzésről, a pedagógus-	szakvizsgáról, valamint a továbbképzésben részt vevők juttatásairól és kedvezményeiről</a:t>
            </a:r>
            <a:endParaRPr lang="hu-HU" sz="18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Teljesítményértékelés</a:t>
            </a:r>
          </a:p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</a:rPr>
              <a:t>Jutalmazás, elismerés – rendelkezésre álló források</a:t>
            </a:r>
            <a:endParaRPr lang="hu-H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45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1. Kontrollkörnyezet elemei</a:t>
            </a:r>
            <a:br>
              <a:rPr lang="hu-HU" sz="2800" dirty="0"/>
            </a:br>
            <a:r>
              <a:rPr lang="hu-HU" sz="2800" dirty="0" smtClean="0"/>
              <a:t>1.6. Etikai értékek és integritás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A különböző foglalkoztatási jogszabályok csak általánosságban határozzák meg a </a:t>
            </a: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</a:rPr>
              <a:t>főbb etikai követelményeket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A nemzeti köznevelésről szóló CXC. Törvény 63/D § (1) </a:t>
            </a:r>
            <a:r>
              <a:rPr lang="hu-HU" sz="1400" dirty="0" err="1" smtClean="0">
                <a:solidFill>
                  <a:schemeClr val="accent6">
                    <a:lumMod val="50000"/>
                  </a:schemeClr>
                </a:solidFill>
              </a:rPr>
              <a:t>bek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. b) pontjában foglalt felhatalmazása 	-  Nemzeti Pedagógus Kar Etikai Kódexe (2015)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Lásd előző előadás –is</a:t>
            </a:r>
          </a:p>
          <a:p>
            <a:pPr marL="0" indent="0">
              <a:buNone/>
            </a:pP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</a:rPr>
              <a:t>Integritás fogalom 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olyan magatartásmód, amely a meghatározott értékeknek való megfelelést jelenti.</a:t>
            </a:r>
          </a:p>
          <a:p>
            <a:pPr marL="0" lvl="0" indent="0">
              <a:buNone/>
            </a:pPr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</a:rPr>
              <a:t>Integritás másképp: 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a szervezet szabályszerű, a meghatározott célkitűzéseknek, értékeknek és elveknek megfelelő működés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r>
              <a:rPr lang="hu-HU" sz="1400" u="sng" dirty="0" smtClean="0">
                <a:solidFill>
                  <a:schemeClr val="accent6">
                    <a:lumMod val="50000"/>
                  </a:schemeClr>
                </a:solidFill>
              </a:rPr>
              <a:t>És mi a helyzet, ha „magától” nem megy?</a:t>
            </a:r>
            <a:endParaRPr lang="hu-HU" sz="1400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1400" b="1" dirty="0">
                <a:solidFill>
                  <a:schemeClr val="accent6">
                    <a:lumMod val="50000"/>
                  </a:schemeClr>
                </a:solidFill>
              </a:rPr>
              <a:t>Integritási kockázat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: a szervezet célkitűzéseit, értékeit, elveit sértő vagy veszélyeztető visszaélés, szabálytalanság vagy egyéb esemény lehetősége.</a:t>
            </a:r>
          </a:p>
          <a:p>
            <a:pPr marL="0" lvl="0" indent="0">
              <a:buNone/>
            </a:pPr>
            <a:r>
              <a:rPr lang="hu-HU" sz="1400" b="1" dirty="0">
                <a:solidFill>
                  <a:schemeClr val="accent6">
                    <a:lumMod val="50000"/>
                  </a:schemeClr>
                </a:solidFill>
              </a:rPr>
              <a:t>Szervezeti integritást sértő esemény: 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minden olyan esemény, amely a szervezetre vonatkozó szabályoktól, valamint a meghatározott célkitűzéseknek, értékeknek és elveknek megfelelő működéstől eltér.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Tehát több mint szabálytalanság kezelés! (2016. október 1-től </a:t>
            </a:r>
            <a:r>
              <a:rPr lang="hu-HU" sz="1400" dirty="0" err="1">
                <a:solidFill>
                  <a:schemeClr val="accent6">
                    <a:lumMod val="50000"/>
                  </a:schemeClr>
                </a:solidFill>
              </a:rPr>
              <a:t>Bkr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. Módosulás)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Jogszabályban meghatározott szervezeteknél kötelező külön integritás felelős alkalmazása, máshol a vezető dönti el.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accent6">
                    <a:lumMod val="50000"/>
                  </a:schemeClr>
                </a:solidFill>
              </a:rPr>
              <a:t>Bkr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. 6.§. (4a) pont előírja 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s szervezeti integritást sértő események kezelése eljárásrend 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tartalmát.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3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2. Integrált kockázatkezelési rendszer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A költségvetési szerv vezetője köteles </a:t>
            </a:r>
            <a:r>
              <a:rPr lang="hu-HU" sz="1800" b="1" dirty="0" smtClean="0">
                <a:solidFill>
                  <a:schemeClr val="accent2">
                    <a:lumMod val="50000"/>
                  </a:schemeClr>
                </a:solidFill>
              </a:rPr>
              <a:t>integrált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 kockázatkezelési rendszert működtetni. (ez is a 2016. október 1-je </a:t>
            </a:r>
            <a:r>
              <a:rPr lang="hu-HU" sz="1800" dirty="0" err="1" smtClean="0">
                <a:solidFill>
                  <a:schemeClr val="accent2">
                    <a:lumMod val="50000"/>
                  </a:schemeClr>
                </a:solidFill>
              </a:rPr>
              <a:t>Bkr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. módosulás óta)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Ennek során: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Fel kell mérni és meg kell állapítani a szervezet tevékenységében rejlő és a célokkal összefüggő kockázatokat.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Meg kell határozni az egyes kockázatokkal kapcsolatban szükséges intézkedéseket.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Ki kell alakítani a végrehajtás folyamatos nyomon követését.</a:t>
            </a:r>
          </a:p>
          <a:p>
            <a:pPr marL="342900" indent="-342900">
              <a:buFont typeface="+mj-lt"/>
              <a:buAutoNum type="arabicPeriod"/>
            </a:pPr>
            <a:endParaRPr lang="hu-H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Kockázatkezelési felelős – integritás tanácsadó is lehet, ha van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A folyamatgazdák együttműködési kötelezettsége!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Kockázatelemzés – kockázatértékelés – kockázatkezelés fogalmak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Az </a:t>
            </a:r>
            <a:r>
              <a:rPr lang="hu-HU" sz="1800" b="1" dirty="0" smtClean="0">
                <a:solidFill>
                  <a:schemeClr val="accent2">
                    <a:lumMod val="50000"/>
                  </a:schemeClr>
                </a:solidFill>
              </a:rPr>
              <a:t>Integrált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1800" b="1" dirty="0" smtClean="0">
                <a:solidFill>
                  <a:schemeClr val="accent2">
                    <a:lumMod val="50000"/>
                  </a:schemeClr>
                </a:solidFill>
              </a:rPr>
              <a:t>Kockázatkezelési Szabályzat 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(IKSZ): meghatározza a kockázatelemzés/értékelés választott módszertanát, tartalmazza a kockázati térképet, kockázati mátrixot és az azonosított kockázatok minősítését, az intézkedési tervet. Éves felülvizsgálati kötelezettség! </a:t>
            </a:r>
          </a:p>
          <a:p>
            <a:pPr marL="0" indent="0">
              <a:buNone/>
            </a:pPr>
            <a:r>
              <a:rPr lang="hu-HU" sz="1800" dirty="0" err="1" smtClean="0">
                <a:solidFill>
                  <a:schemeClr val="accent2">
                    <a:lumMod val="50000"/>
                  </a:schemeClr>
                </a:solidFill>
              </a:rPr>
              <a:t>Bkr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. 7. §. </a:t>
            </a:r>
            <a:endParaRPr lang="hu-H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22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2. Integrált kockázatkezelési </a:t>
            </a:r>
            <a:r>
              <a:rPr lang="hu-HU" sz="2800" dirty="0" smtClean="0"/>
              <a:t>rendszer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2.1. Kockázatok meghatározása és felmérése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590799"/>
            <a:ext cx="7886700" cy="3508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Folyamatalapú kockázatkezelési rendszer: a kockázat meghatározásától a nyomon követésig tart, majd a felülvizsgálattal új kört indít.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A szervezet minden tevékenységére kiterjed.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Munkatársak széles körének bevonása.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A munkatársak tájékoztatása a beazonosított kockázatokról.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Eltérő módszerek – kockázati tényező csoportok – kockázati leltár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4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2. Integrált kockázatkezelési rendszer</a:t>
            </a:r>
            <a:br>
              <a:rPr lang="hu-HU" sz="2800" dirty="0"/>
            </a:br>
            <a:r>
              <a:rPr lang="hu-HU" sz="2800" dirty="0" smtClean="0"/>
              <a:t>2.2. </a:t>
            </a:r>
            <a:r>
              <a:rPr lang="hu-HU" sz="2800" dirty="0"/>
              <a:t>Kockázatok </a:t>
            </a:r>
            <a:r>
              <a:rPr lang="hu-HU" sz="2800" dirty="0" smtClean="0"/>
              <a:t>elemzése és értékelése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4917" y="2441536"/>
            <a:ext cx="7886700" cy="370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Értékelés: beazonosított kockázatokat a bekövetkezés </a:t>
            </a: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valószínűsége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 és a szervezetre gyakorolt </a:t>
            </a: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hatása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 szerint – ennek eredménye jelenik meg a kockázati leltárban.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(MNOÖ kockázati mátrix – példa)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  <a:t>Kockázati tűréshatár szintjének meghatározása – vezető döntése!</a:t>
            </a:r>
          </a:p>
          <a:p>
            <a:pPr marL="0" indent="0">
              <a:buNone/>
            </a:pPr>
            <a:endParaRPr lang="hu-H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kockázatkezelés célja ugyanis a kockázatok hatásának mértékét, és/vagy bekövetkezési valószínűségét mérsékelje, a tűréshatár alá csökkentse, illetve megszüntesse.</a:t>
            </a: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beazonosított kockázatokat rangsorolni kell – szervezeti és szervezeti egység szinten is.</a:t>
            </a:r>
          </a:p>
          <a:p>
            <a:pPr marL="0" indent="0" algn="ctr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tűréshatáron kívüli kockázatokat KEZELNI KELL!</a:t>
            </a: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23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354975"/>
            <a:ext cx="7886700" cy="787091"/>
          </a:xfrm>
        </p:spPr>
        <p:txBody>
          <a:bodyPr>
            <a:noAutofit/>
          </a:bodyPr>
          <a:lstStyle/>
          <a:p>
            <a:r>
              <a:rPr lang="hu-HU" sz="2800" dirty="0" smtClean="0"/>
              <a:t>Tartalomjegyzék</a:t>
            </a:r>
            <a:endParaRPr lang="hu-HU" sz="2800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4" y="2235200"/>
            <a:ext cx="7450666" cy="36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8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2. Integrált kockázatkezelési rendszer</a:t>
            </a:r>
            <a:br>
              <a:rPr lang="hu-HU" sz="2800" dirty="0"/>
            </a:br>
            <a:r>
              <a:rPr lang="hu-HU" sz="2800" dirty="0" smtClean="0"/>
              <a:t>2.3. </a:t>
            </a:r>
            <a:r>
              <a:rPr lang="hu-HU" sz="2800" dirty="0"/>
              <a:t>Kockázatok </a:t>
            </a:r>
            <a:r>
              <a:rPr lang="hu-HU" sz="2800" dirty="0" smtClean="0"/>
              <a:t>integrált kezelése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Kockázatok kezelésének módját minden kockázatra vonatkozóan meg kell határozni: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Elfogadás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Áthárítás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Megszüntetés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Kezelés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Lényeges, hogy az adott kockázatra adott válasz (INTÉZKEDÉS) mértéke és költségei arányban legyenek a kockázat által jelentett negatív következmények mértékével és költségvetési hatásával.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Cél: A feladatellátás folytonosságát veszélyeztető tényezők (humánerőforrás hiánya, eszközök hiánya, informatikai rendszerre áttérés, jogszabályi változások, stb. miatti fennakadások) megelőzése, megszüntetése.</a:t>
            </a: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2. Integrált kockázatkezelési rendszer</a:t>
            </a:r>
            <a:br>
              <a:rPr lang="hu-HU" sz="2800" dirty="0"/>
            </a:br>
            <a:r>
              <a:rPr lang="hu-HU" sz="2800" dirty="0" smtClean="0"/>
              <a:t>2.4. Nyomon követés, felülvizsgálat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Kockázati leltár = nyilvántartás</a:t>
            </a:r>
          </a:p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Intézkedések elrendelése, végrehajtása, ellenőrzése</a:t>
            </a:r>
          </a:p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Éves felülvizsgálati kötelezettség, ennek során: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Intézkedések felülvizsgálata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Azonosított kockázatok ismételt értékelése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Új kockázatok azonosítása,</a:t>
            </a:r>
          </a:p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Külön figyelmet kell fordítani a súlyos szervezeti integritást sértő események (csalás, korrupciós bűncselekmények) mint kiemelt kockázatok kezelésére.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     (integritás kockázat 15. dia)</a:t>
            </a: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43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3. Kontrolltevékenység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400" dirty="0" smtClean="0">
                <a:solidFill>
                  <a:srgbClr val="7030A0"/>
                </a:solidFill>
              </a:rPr>
              <a:t>Kontrolltevékenység biztosítania kell a célok elérését veszélyeztető kockázatok csökkentésére irányuló </a:t>
            </a:r>
            <a:r>
              <a:rPr lang="hu-HU" sz="1400" b="1" dirty="0" smtClean="0">
                <a:solidFill>
                  <a:srgbClr val="7030A0"/>
                </a:solidFill>
              </a:rPr>
              <a:t>kontrollok kiépítését</a:t>
            </a:r>
            <a:r>
              <a:rPr lang="hu-HU" sz="1400" dirty="0" smtClean="0">
                <a:solidFill>
                  <a:srgbClr val="7030A0"/>
                </a:solidFill>
              </a:rPr>
              <a:t>, különösen az alábbi területeken: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030A0"/>
                </a:solidFill>
              </a:rPr>
              <a:t>a) </a:t>
            </a:r>
            <a:r>
              <a:rPr lang="hu-HU" sz="1400" dirty="0" err="1">
                <a:solidFill>
                  <a:srgbClr val="7030A0"/>
                </a:solidFill>
              </a:rPr>
              <a:t>a</a:t>
            </a:r>
            <a:r>
              <a:rPr lang="hu-HU" sz="1400" dirty="0">
                <a:solidFill>
                  <a:srgbClr val="7030A0"/>
                </a:solidFill>
              </a:rPr>
              <a:t> döntések dokumentumainak elkészítése (ideértve a költségvetési tervezés, a kötelezettségvállalások, a szerződések, a kifizetések, a támogatásokkal való elszámolás, a szabálytalanság miatti visszafizettetések dokumentumait is),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030A0"/>
                </a:solidFill>
              </a:rPr>
              <a:t>b) a döntések célszerűségi, gazdaságossági, hatékonysági és eredményességi szempontú megalapozottsága,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030A0"/>
                </a:solidFill>
              </a:rPr>
              <a:t>c) a döntések szabályszerűségi szempontból történő jóváhagyása, illetve ellenjegyzése, valamint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030A0"/>
                </a:solidFill>
              </a:rPr>
              <a:t>d) a gazdasági események elszámolása (a hatályos jogszabályoknak megfelelő könyvvezetés és beszámolás).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030A0"/>
                </a:solidFill>
              </a:rPr>
              <a:t>Ennek érdekében a </a:t>
            </a:r>
            <a:r>
              <a:rPr lang="hu-HU" sz="1400" b="1" dirty="0" smtClean="0">
                <a:solidFill>
                  <a:srgbClr val="7030A0"/>
                </a:solidFill>
              </a:rPr>
              <a:t>felelősségi köröket </a:t>
            </a:r>
            <a:r>
              <a:rPr lang="hu-HU" sz="1400" dirty="0" smtClean="0">
                <a:solidFill>
                  <a:srgbClr val="7030A0"/>
                </a:solidFill>
              </a:rPr>
              <a:t>a belső szabályzatokban meg kell határozni:</a:t>
            </a:r>
          </a:p>
          <a:p>
            <a:pPr marL="342900" indent="-342900" algn="ctr">
              <a:buAutoNum type="arabicPeriod"/>
            </a:pPr>
            <a:r>
              <a:rPr lang="hu-HU" sz="1400" dirty="0" smtClean="0">
                <a:solidFill>
                  <a:srgbClr val="7030A0"/>
                </a:solidFill>
              </a:rPr>
              <a:t>engedélyezési, jóváhagyási és kontrolleljárások</a:t>
            </a:r>
          </a:p>
          <a:p>
            <a:pPr marL="342900" indent="-342900" algn="ctr">
              <a:buAutoNum type="arabicPeriod"/>
            </a:pPr>
            <a:r>
              <a:rPr lang="hu-HU" sz="1400" dirty="0" smtClean="0">
                <a:solidFill>
                  <a:srgbClr val="7030A0"/>
                </a:solidFill>
              </a:rPr>
              <a:t>a dokumentumokhoz és információkhoz való hozzáférés</a:t>
            </a:r>
          </a:p>
          <a:p>
            <a:pPr marL="342900" indent="-342900" algn="ctr">
              <a:buAutoNum type="arabicPeriod"/>
            </a:pPr>
            <a:r>
              <a:rPr lang="hu-HU" sz="1400" dirty="0" smtClean="0">
                <a:solidFill>
                  <a:srgbClr val="7030A0"/>
                </a:solidFill>
              </a:rPr>
              <a:t>3. beszámolási eljárások</a:t>
            </a:r>
          </a:p>
          <a:p>
            <a:pPr marL="0" indent="0">
              <a:buNone/>
            </a:pPr>
            <a:r>
              <a:rPr lang="hu-HU" sz="1400" dirty="0" err="1" smtClean="0">
                <a:solidFill>
                  <a:srgbClr val="7030A0"/>
                </a:solidFill>
              </a:rPr>
              <a:t>Bkr</a:t>
            </a:r>
            <a:r>
              <a:rPr lang="hu-HU" sz="1400" dirty="0" smtClean="0">
                <a:solidFill>
                  <a:srgbClr val="7030A0"/>
                </a:solidFill>
              </a:rPr>
              <a:t>. 8.§.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14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3. </a:t>
            </a:r>
            <a:r>
              <a:rPr lang="hu-HU" sz="2800" dirty="0" smtClean="0"/>
              <a:t>Kontrolltevékenység</a:t>
            </a:r>
            <a:br>
              <a:rPr lang="hu-HU" sz="2800" dirty="0" smtClean="0"/>
            </a:br>
            <a:r>
              <a:rPr lang="hu-HU" sz="2800" dirty="0" smtClean="0"/>
              <a:t>3.1. Kontrollmódszerek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1400" dirty="0" smtClean="0">
                <a:solidFill>
                  <a:srgbClr val="7030A0"/>
                </a:solidFill>
              </a:rPr>
              <a:t>Kontrollok csoportosítása: </a:t>
            </a:r>
            <a:endParaRPr lang="hu-HU" sz="1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1400" b="1" dirty="0" smtClean="0">
                <a:solidFill>
                  <a:srgbClr val="7030A0"/>
                </a:solidFill>
              </a:rPr>
              <a:t>megelőző (preventív), </a:t>
            </a:r>
          </a:p>
          <a:p>
            <a:pPr marL="0" indent="0" algn="ctr">
              <a:buNone/>
            </a:pPr>
            <a:r>
              <a:rPr lang="hu-HU" sz="1400" b="1" dirty="0" smtClean="0">
                <a:solidFill>
                  <a:srgbClr val="7030A0"/>
                </a:solidFill>
              </a:rPr>
              <a:t>feltáró (detektív), </a:t>
            </a:r>
          </a:p>
          <a:p>
            <a:pPr marL="0" indent="0" algn="ctr">
              <a:buNone/>
            </a:pPr>
            <a:r>
              <a:rPr lang="hu-HU" sz="1400" b="1" dirty="0" smtClean="0">
                <a:solidFill>
                  <a:srgbClr val="7030A0"/>
                </a:solidFill>
              </a:rPr>
              <a:t>(korrekciós), </a:t>
            </a:r>
          </a:p>
          <a:p>
            <a:pPr marL="0" indent="0" algn="ctr">
              <a:buNone/>
            </a:pPr>
            <a:r>
              <a:rPr lang="hu-HU" sz="1400" b="1" dirty="0" smtClean="0">
                <a:solidFill>
                  <a:srgbClr val="7030A0"/>
                </a:solidFill>
              </a:rPr>
              <a:t>iránymutató (direktív)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A kontrollokat az egyes folyamatok/területek sajátosságaihoz kell igazítani, mert ekkor képesek az adott kockázatot csökkenteni.</a:t>
            </a:r>
          </a:p>
          <a:p>
            <a:r>
              <a:rPr lang="hu-HU" sz="1400" b="1" dirty="0" smtClean="0">
                <a:solidFill>
                  <a:srgbClr val="7030A0"/>
                </a:solidFill>
              </a:rPr>
              <a:t>„négy szem” elvének alkalmazása</a:t>
            </a:r>
            <a:r>
              <a:rPr lang="hu-HU" sz="1400" dirty="0" smtClean="0">
                <a:solidFill>
                  <a:srgbClr val="7030A0"/>
                </a:solidFill>
              </a:rPr>
              <a:t>: a tevékenység elvégzésének az azt elvégzőtől független másik személy által történő felülvizsgálata (jelentések, állásfoglalások, kötelezettségvállalások, stb.).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Adatok biztonságos tárolása, kezelése, feldolgozása és továbbítása (külön téma a GDPR megfelelőség kérdése).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Az informatikai rendszerekhez való hozzáférési jogosultságok szükséges és elégséges mértéke, ennek felülvizsgálata.</a:t>
            </a:r>
            <a:endParaRPr lang="hu-HU" sz="1400" dirty="0">
              <a:solidFill>
                <a:srgbClr val="7030A0"/>
              </a:solidFill>
            </a:endParaRPr>
          </a:p>
          <a:p>
            <a:r>
              <a:rPr lang="hu-HU" sz="1400" dirty="0" smtClean="0">
                <a:solidFill>
                  <a:srgbClr val="7030A0"/>
                </a:solidFill>
              </a:rPr>
              <a:t>Kontrollok erőforrás igénye ne haladja meg az alkalmazásukkal elérni kívánt haszon vagy az általuk elkerülni kívánt kár nagyságát.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A folyamatleírásokban (főleg az ellenőrzési nyomvonalban) minden kialakított kontrolltevékenység részletesen és pontosan legyen megjelenítve.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Speciális területeken  (pl. informatika, GDPR) a kontroll szakértelem belső vagy külső rendelkezésre állását biztosítani kell.</a:t>
            </a:r>
            <a:endParaRPr lang="hu-HU" sz="1400" dirty="0">
              <a:solidFill>
                <a:srgbClr val="7030A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7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3. Kontrolltevékenység</a:t>
            </a:r>
            <a:br>
              <a:rPr lang="hu-HU" sz="2800" dirty="0"/>
            </a:br>
            <a:r>
              <a:rPr lang="hu-HU" sz="2800" dirty="0" smtClean="0"/>
              <a:t>3.2. Feladatkörök szétválasztása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9384" y="2416136"/>
            <a:ext cx="7886700" cy="3700408"/>
          </a:xfrm>
        </p:spPr>
        <p:txBody>
          <a:bodyPr>
            <a:normAutofit/>
          </a:bodyPr>
          <a:lstStyle/>
          <a:p>
            <a:r>
              <a:rPr lang="hu-HU" sz="1400" dirty="0" smtClean="0">
                <a:solidFill>
                  <a:srgbClr val="7030A0"/>
                </a:solidFill>
              </a:rPr>
              <a:t>Egyes folyamatokkal kapcsolatos engedélyezési, végrehajtási, rögzítési, kontroll, illetve pénzügyi teljesítési tevékenységeket külön szervezeti egységhez/személyhez kell delegálni.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Amennyiben a szervezet kis létszáma miatt a tevékenységek szétválasztása teljes körűen nem lehetséges, úgy azt kockázatként célszerű számításba venni és intézkedéseket tenni a kockázat csökkentésére.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030A0"/>
                </a:solidFill>
              </a:rPr>
              <a:t>	</a:t>
            </a:r>
            <a:r>
              <a:rPr lang="hu-HU" sz="1400" dirty="0" smtClean="0">
                <a:solidFill>
                  <a:srgbClr val="7030A0"/>
                </a:solidFill>
              </a:rPr>
              <a:t>(összeférhetetlenség,  alá- és fölérendeltségi viszonyok)</a:t>
            </a:r>
          </a:p>
          <a:p>
            <a:r>
              <a:rPr lang="hu-HU" sz="1400" dirty="0" smtClean="0">
                <a:solidFill>
                  <a:srgbClr val="7030A0"/>
                </a:solidFill>
              </a:rPr>
              <a:t>Fontos a feladatvégzés folytonosságához: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7030A0"/>
                </a:solidFill>
              </a:rPr>
              <a:t>a szervezetből kilépők írásban rögzítsék és adják át az általuk ellátott feladatokkal kapcsolatos lényeges információkat, ami a zökkenőmentes feladat átadás/átvételhez szükséges. (munkakör átadás/átvétel jegyzőkönyv)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7030A0"/>
                </a:solidFill>
              </a:rPr>
              <a:t>a szervezetből kilépőnek ne legyen lehetősége az információkat eltulajdonítani, módosítani, törölni („sétáló papír”)</a:t>
            </a:r>
          </a:p>
          <a:p>
            <a:pPr marL="0" indent="0">
              <a:buNone/>
            </a:pPr>
            <a:endParaRPr lang="hu-HU" sz="1400" dirty="0" smtClean="0"/>
          </a:p>
          <a:p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23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4. Információ és kommunikáció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A vezető köteles olyan rendszereket kialakítani és működtetni, melyek biztosítják, hogy a </a:t>
            </a:r>
            <a:r>
              <a:rPr lang="hu-HU" sz="1400" b="1" dirty="0">
                <a:solidFill>
                  <a:schemeClr val="accent6">
                    <a:lumMod val="50000"/>
                  </a:schemeClr>
                </a:solidFill>
              </a:rPr>
              <a:t>megfelelő információk a megfelelő időben 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eljutnak az illetékes szervezethez, szervezeti egységhez, illetve személyhez.</a:t>
            </a:r>
          </a:p>
          <a:p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Az információs rendszerek keretében a 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beszámolási rendszereket 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úgy kell működtetni, hogy azok </a:t>
            </a:r>
            <a:r>
              <a:rPr lang="hu-HU" sz="1400" b="1" dirty="0">
                <a:solidFill>
                  <a:schemeClr val="accent6">
                    <a:lumMod val="50000"/>
                  </a:schemeClr>
                </a:solidFill>
              </a:rPr>
              <a:t>hatékonyak, megbízhatóak és pontosak </a:t>
            </a: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legyenek, a beszámolási szintek, határidők és módok világosan meg legyenek határozva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Ki kell alakítani (írásban rögzíteni, pl. SZMSZ) a belső és külső, horizontális és vertikális kommunikáció alapvető szabályait.</a:t>
            </a:r>
          </a:p>
          <a:p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Információ tartalmának hitelesítése, bizalmas információk kezelése – magas kockázatú területek</a:t>
            </a:r>
          </a:p>
          <a:p>
            <a:r>
              <a:rPr lang="hu-HU" sz="1400" b="1" dirty="0" smtClean="0">
                <a:solidFill>
                  <a:schemeClr val="accent6">
                    <a:lumMod val="50000"/>
                  </a:schemeClr>
                </a:solidFill>
              </a:rPr>
              <a:t>Vezetői Információs Rendszer 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(VIR):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	nem csak az informatikai megoldásra kell gondolni,</a:t>
            </a:r>
          </a:p>
          <a:p>
            <a:pPr marL="0" indent="0">
              <a:buNone/>
            </a:pP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döntéshozatalt támogatja,</a:t>
            </a:r>
          </a:p>
          <a:p>
            <a:pPr marL="0" indent="0">
              <a:buNone/>
            </a:pPr>
            <a:r>
              <a:rPr lang="hu-HU" sz="1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</a:rPr>
              <a:t>a vezető a külső ellenőrzések (ÁSZ, MÁK, NAV. Stb.) számára információt köteles szolgáltatni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9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4. Információ és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Fontos része: </a:t>
            </a:r>
            <a:r>
              <a:rPr lang="hu-HU" sz="1600" b="1" dirty="0">
                <a:solidFill>
                  <a:schemeClr val="accent6">
                    <a:lumMod val="50000"/>
                  </a:schemeClr>
                </a:solidFill>
              </a:rPr>
              <a:t>az iktatási rendszer megfelelősége </a:t>
            </a: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(Iratkezelési szabályzat és Irattári terv):</a:t>
            </a:r>
          </a:p>
          <a:p>
            <a:pPr marL="0" lvl="0" indent="0">
              <a:buNone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	közfeladatok ellátó szervek iratkezelésének általános követelményeiről szóló 335/2005. 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	XII.29</a:t>
            </a: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.) Korm. 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rendelet </a:t>
            </a: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köznevelési </a:t>
            </a: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intézményekre is 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vonatkozik!</a:t>
            </a:r>
          </a:p>
          <a:p>
            <a:pPr marL="0" lvl="0" indent="0">
              <a:buNone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elektronikus iktatási rendszer – megfelelő hozzáférési jogosultságok meghatározása</a:t>
            </a:r>
          </a:p>
          <a:p>
            <a:pPr marL="0" lvl="0" indent="0">
              <a:buNone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intézkedési határidők betartásának nyomon követése – gyenge pont</a:t>
            </a:r>
            <a:endParaRPr lang="hu-H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hu-HU" sz="1600" b="1" dirty="0">
                <a:solidFill>
                  <a:schemeClr val="accent6">
                    <a:lumMod val="50000"/>
                  </a:schemeClr>
                </a:solidFill>
              </a:rPr>
              <a:t>Szervezeti integritást sértő események </a:t>
            </a:r>
            <a:r>
              <a:rPr lang="hu-HU" sz="1600" b="1" dirty="0" smtClean="0">
                <a:solidFill>
                  <a:schemeClr val="accent6">
                    <a:lumMod val="50000"/>
                  </a:schemeClr>
                </a:solidFill>
              </a:rPr>
              <a:t>bejelentése: </a:t>
            </a:r>
            <a:endParaRPr lang="hu-H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	a </a:t>
            </a: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jelentés rendjét és feltételeit ki kell alakítani és 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működtetni,</a:t>
            </a:r>
          </a:p>
          <a:p>
            <a:pPr marL="0" lvl="0" indent="0">
              <a:buNone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minden jelentett esetet ki kell vizsgálni,</a:t>
            </a:r>
          </a:p>
          <a:p>
            <a:pPr marL="0" lvl="0" indent="0">
              <a:buNone/>
            </a:pP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1600" dirty="0">
                <a:solidFill>
                  <a:schemeClr val="accent6">
                    <a:lumMod val="50000"/>
                  </a:schemeClr>
                </a:solidFill>
              </a:rPr>
              <a:t>a bejelentő számára megfelelő védelmi rendszert kell kiépíteni</a:t>
            </a:r>
            <a:r>
              <a:rPr lang="hu-HU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0"/>
            <a:endParaRPr lang="hu-HU" sz="1600" dirty="0"/>
          </a:p>
          <a:p>
            <a:pPr marL="0" lvl="0" indent="0">
              <a:buNone/>
            </a:pPr>
            <a:r>
              <a:rPr lang="hu-HU" sz="1600" dirty="0" err="1" smtClean="0"/>
              <a:t>Bkr</a:t>
            </a:r>
            <a:r>
              <a:rPr lang="hu-HU" sz="1600" dirty="0" smtClean="0"/>
              <a:t>. 9. §. </a:t>
            </a:r>
            <a:endParaRPr lang="hu-HU" sz="1600" dirty="0"/>
          </a:p>
          <a:p>
            <a:pPr lvl="0"/>
            <a:endParaRPr lang="hu-HU" sz="600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7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69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5. Nyomon követési rendszer (monitoring)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vezető köteles kialakítani a szervezet tevékenységének, a célok megvalósításának nyomon követését biztosító rendszert (monitoring), mely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 az operatív tevékenységek keretében megvalósuló folyamatos és eseti nyomon követésből,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valamint az operatív tevékenységektől függetlenül működő belső ellenőrzésből áll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monitoring rendszerrel szemben </a:t>
            </a: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követelmény, 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hogy alkalmas legyen:</a:t>
            </a:r>
          </a:p>
          <a:p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 belső kontrollok működéséről megfelelő, intézkedésre alkalmas, folyamatos információk biztosítására,</a:t>
            </a:r>
          </a:p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tevékenységekben rejlő kockázatok jelentkezésének észlelésére és mérséklésükre, megszüntetésükre vonatkozó javaslatok megtételére,</a:t>
            </a:r>
          </a:p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belső ellenőrzés működési tapasztalatai hasznosításának értékelésére.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Bonyolult tevékenységű, nagy létszámú szervezeteknél önálló monitoring szervezeti egység működtetése indokolt lehet. </a:t>
            </a: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600" dirty="0" err="1" smtClean="0">
                <a:solidFill>
                  <a:schemeClr val="accent2">
                    <a:lumMod val="50000"/>
                  </a:schemeClr>
                </a:solidFill>
              </a:rPr>
              <a:t>Bkr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. 10. §.</a:t>
            </a: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6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5.1. Belső ellenőrzés, </a:t>
            </a:r>
            <a:br>
              <a:rPr lang="hu-HU" sz="2800" dirty="0" smtClean="0"/>
            </a:br>
            <a:r>
              <a:rPr lang="hu-HU" sz="2800" dirty="0" smtClean="0"/>
              <a:t>mint a monitoring önálló része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A belső </a:t>
            </a: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</a:rPr>
              <a:t>ellenőrzés </a:t>
            </a:r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szerves részei a belső kontrollrendszernek, de önmagukban nem helyettesítik az erős kontrollrendszert!</a:t>
            </a:r>
          </a:p>
          <a:p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A belső ellenőrzési funkció eredményességének alapja:</a:t>
            </a:r>
          </a:p>
          <a:p>
            <a:pPr marL="0" indent="0">
              <a:buNone/>
            </a:pP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</a:rPr>
              <a:t>	a </a:t>
            </a:r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belső ellenőri állomány függetlenséget élvezzen a vezetéstől,</a:t>
            </a:r>
          </a:p>
          <a:p>
            <a:pPr marL="0" indent="0">
              <a:buNone/>
            </a:pP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</a:rPr>
              <a:t>	előítéletektől </a:t>
            </a:r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mentesen, szakmailag felkészülten, pontosan és becsületes </a:t>
            </a: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</a:rPr>
              <a:t>	módon </a:t>
            </a:r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dolgozzon,</a:t>
            </a:r>
          </a:p>
          <a:p>
            <a:pPr marL="0" indent="0">
              <a:buNone/>
            </a:pP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</a:rPr>
              <a:t>	a </a:t>
            </a:r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szervezeten belül közvetlenül a legfőbb vezető felé tartozzon </a:t>
            </a: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</a:rPr>
              <a:t>	kötelezettséggel</a:t>
            </a:r>
            <a:r>
              <a:rPr lang="hu-HU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0984" y="1354975"/>
            <a:ext cx="7886700" cy="959169"/>
          </a:xfrm>
        </p:spPr>
        <p:txBody>
          <a:bodyPr>
            <a:noAutofit/>
          </a:bodyPr>
          <a:lstStyle/>
          <a:p>
            <a:r>
              <a:rPr lang="hu-HU" sz="2800" dirty="0" smtClean="0"/>
              <a:t>5.1. </a:t>
            </a:r>
            <a:r>
              <a:rPr lang="hu-HU" sz="2800" dirty="0"/>
              <a:t>Belső ellenőrzés, </a:t>
            </a:r>
            <a:br>
              <a:rPr lang="hu-HU" sz="2800" dirty="0"/>
            </a:br>
            <a:r>
              <a:rPr lang="hu-HU" sz="2800" dirty="0"/>
              <a:t>mint a monitoring önálló része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A belső ellenőrzés </a:t>
            </a:r>
            <a:r>
              <a:rPr lang="hu-HU" sz="1600" b="1" dirty="0" smtClean="0">
                <a:solidFill>
                  <a:schemeClr val="accent2">
                    <a:lumMod val="50000"/>
                  </a:schemeClr>
                </a:solidFill>
              </a:rPr>
              <a:t>bizonyosságot adó tevékenysége 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során feladata: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a) 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elemezni, vizsgálni és értékelni a belső kontrollrendszer kiépítésének, működésének jogszabályoknak és szabályzatoknak való megfelelését, valamint működésének gazdaságosságát, hatékonyságát és eredményességét;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b) elemezni, vizsgálni a rendelkezésre álló erőforrásokkal való gazdálkodást, a vagyon megóvását és gyarapítását, valamint az elszámolások megfelelőségét, a beszámolók valódiságát;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c) a vizsgált folyamatokkal kapcsolatban megállapításokat, következtetéseket és javaslatokat megfogalmazni a kockázati tényezők, hiányosságok megszüntetése, kiküszöbölése vagy csökkentése, a szabálytalanságok megelőzése, illetve feltárása érdekében, valamint a költségvetési szerv működése eredményességének növelése és a belső kontrollrendszerek javítása, továbbfejlesztése érdekében;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accent2">
                    <a:lumMod val="50000"/>
                  </a:schemeClr>
                </a:solidFill>
              </a:rPr>
              <a:t>d) nyilvántartani és nyomon követni a belső ellenőrzési jelentések alapján megtett intézkedéseket</a:t>
            </a:r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12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Jogszabályi háttér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226733"/>
            <a:ext cx="7886700" cy="3872878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rgbClr val="2F5897"/>
                </a:solidFill>
              </a:rPr>
              <a:t>Magyarország Alaptörvénye - pl. a közpénzekről szóló </a:t>
            </a:r>
            <a:r>
              <a:rPr lang="hu-HU" sz="1400" dirty="0" smtClean="0">
                <a:solidFill>
                  <a:srgbClr val="2F5897"/>
                </a:solidFill>
              </a:rPr>
              <a:t>fejezete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rgbClr val="2F5897"/>
                </a:solidFill>
              </a:rPr>
              <a:t>2011. évi CXC. Törvény a nemzeti </a:t>
            </a:r>
            <a:r>
              <a:rPr lang="hu-HU" sz="1400" dirty="0" smtClean="0">
                <a:solidFill>
                  <a:srgbClr val="2F5897"/>
                </a:solidFill>
              </a:rPr>
              <a:t>köznevelésről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F5897"/>
                </a:solidFill>
              </a:rPr>
              <a:t>2011</a:t>
            </a:r>
            <a:r>
              <a:rPr lang="hu-HU" sz="1400" dirty="0">
                <a:solidFill>
                  <a:srgbClr val="2F5897"/>
                </a:solidFill>
              </a:rPr>
              <a:t>. évi CXCV. törvény az államháztartásról (Áht.)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F5897"/>
                </a:solidFill>
              </a:rPr>
              <a:t>2011. évi CLXXIX. törvény a nemzetiségiek jogairól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F5897"/>
                </a:solidFill>
              </a:rPr>
              <a:t>2011</a:t>
            </a:r>
            <a:r>
              <a:rPr lang="hu-HU" sz="1400" dirty="0">
                <a:solidFill>
                  <a:srgbClr val="2F5897"/>
                </a:solidFill>
              </a:rPr>
              <a:t>. évi CXII. törvény az információs önrendelkezési jogról és az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None/>
            </a:pPr>
            <a:r>
              <a:rPr lang="hu-HU" sz="1400" dirty="0">
                <a:solidFill>
                  <a:srgbClr val="2F5897"/>
                </a:solidFill>
              </a:rPr>
              <a:t> </a:t>
            </a:r>
            <a:r>
              <a:rPr lang="hu-HU" sz="1400" dirty="0" smtClean="0">
                <a:solidFill>
                  <a:srgbClr val="2F5897"/>
                </a:solidFill>
              </a:rPr>
              <a:t>    információszabadságról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rgbClr val="2F5897"/>
                </a:solidFill>
              </a:rPr>
              <a:t>368/2011. (XII.31.) Korm. rendelet az államháztartásról szóló törvény végrehajtásáról (</a:t>
            </a:r>
            <a:r>
              <a:rPr lang="hu-HU" sz="1400" dirty="0" err="1">
                <a:solidFill>
                  <a:srgbClr val="2F5897"/>
                </a:solidFill>
              </a:rPr>
              <a:t>Ávr</a:t>
            </a:r>
            <a:r>
              <a:rPr lang="hu-HU" sz="1400" dirty="0">
                <a:solidFill>
                  <a:srgbClr val="2F5897"/>
                </a:solidFill>
              </a:rPr>
              <a:t>.)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b="1" dirty="0" smtClean="0">
                <a:solidFill>
                  <a:srgbClr val="2F5897"/>
                </a:solidFill>
              </a:rPr>
              <a:t>370/211</a:t>
            </a:r>
            <a:r>
              <a:rPr lang="hu-HU" sz="1400" b="1" dirty="0">
                <a:solidFill>
                  <a:srgbClr val="2F5897"/>
                </a:solidFill>
              </a:rPr>
              <a:t>. (XII. 31.) Korm. rendelet a költségvetési szervek belső kontrollrendszeréről és belső ellenőrzéséről (</a:t>
            </a:r>
            <a:r>
              <a:rPr lang="hu-HU" sz="1400" b="1" dirty="0" err="1">
                <a:solidFill>
                  <a:srgbClr val="2F5897"/>
                </a:solidFill>
              </a:rPr>
              <a:t>Bkr</a:t>
            </a:r>
            <a:r>
              <a:rPr lang="hu-HU" sz="1400" b="1" dirty="0">
                <a:solidFill>
                  <a:srgbClr val="2F5897"/>
                </a:solidFill>
              </a:rPr>
              <a:t>.) </a:t>
            </a:r>
            <a:endParaRPr lang="hu-HU" sz="1400" b="1" dirty="0" smtClean="0">
              <a:solidFill>
                <a:srgbClr val="2F5897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F5897"/>
                </a:solidFill>
              </a:rPr>
              <a:t>22/2019. (XII.23.) </a:t>
            </a:r>
            <a:r>
              <a:rPr lang="hu-HU" sz="1400" dirty="0">
                <a:solidFill>
                  <a:srgbClr val="2F5897"/>
                </a:solidFill>
              </a:rPr>
              <a:t>PM rendelet a költségvetési szervnél és köztulajdonban álló gazdasági társaságnál belső ellenőrzési tevékenységet végzők nyilvántartásáról és kötelező szakmai továbbképzéséről, valamint a költségvetési szervek vezetőinek és gazdasági vezetőinek belső kontrollrendszer témájú kötelező továbbképzéséről</a:t>
            </a:r>
            <a:r>
              <a:rPr lang="hu-HU" sz="1400" b="1" dirty="0">
                <a:solidFill>
                  <a:srgbClr val="2F5897"/>
                </a:solidFill>
              </a:rPr>
              <a:t>  </a:t>
            </a:r>
            <a:endParaRPr lang="hu-HU" sz="1400" dirty="0" smtClean="0">
              <a:solidFill>
                <a:srgbClr val="2F5897"/>
              </a:solidFill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F5897"/>
                </a:solidFill>
              </a:rPr>
              <a:t>a </a:t>
            </a:r>
            <a:r>
              <a:rPr lang="hu-HU" sz="1400" dirty="0">
                <a:solidFill>
                  <a:srgbClr val="2F5897"/>
                </a:solidFill>
              </a:rPr>
              <a:t>foglalkoztatottak jogállására, foglalkoztatására, illetményeire vonatkozó </a:t>
            </a:r>
            <a:r>
              <a:rPr lang="hu-HU" sz="1400" dirty="0" smtClean="0">
                <a:solidFill>
                  <a:srgbClr val="2F5897"/>
                </a:solidFill>
              </a:rPr>
              <a:t>törvények, végrehajtási rendeletek</a:t>
            </a:r>
            <a:endParaRPr lang="hu-HU" sz="1400" dirty="0">
              <a:solidFill>
                <a:srgbClr val="2F5897"/>
              </a:solidFill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6076B4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F5897"/>
                </a:solidFill>
              </a:rPr>
              <a:t>feladatellátás ágazati törvényei, végrehajtási rendeletei</a:t>
            </a:r>
            <a:endParaRPr lang="hu-HU" sz="1400" dirty="0">
              <a:solidFill>
                <a:srgbClr val="2F5897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/>
              <a:t>5. Belső ellenőrzés, </a:t>
            </a:r>
            <a:br>
              <a:rPr lang="hu-HU" sz="3200" dirty="0"/>
            </a:br>
            <a:r>
              <a:rPr lang="hu-HU" sz="3200" dirty="0"/>
              <a:t>mint a monitoring önálló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A belső ellenőrzés </a:t>
            </a:r>
            <a:r>
              <a:rPr lang="hu-HU" sz="1400" b="1" dirty="0">
                <a:solidFill>
                  <a:schemeClr val="accent2">
                    <a:lumMod val="50000"/>
                  </a:schemeClr>
                </a:solidFill>
              </a:rPr>
              <a:t>tanácsadó tevékenysége </a:t>
            </a: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keretében ellátandó feladatok, különösen:</a:t>
            </a:r>
          </a:p>
          <a:p>
            <a:pPr marL="0" lvl="0" indent="0">
              <a:buNone/>
            </a:pPr>
            <a:r>
              <a:rPr lang="hu-HU" sz="14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) vezetők támogatása az egyes megoldási lehetőségek elemzésével, értékelésével, vizsgálatával, kockázatának becslésével;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b) pénzügyi, tárgyi, informatikai és humánerőforrás-kapacitásokkal való ésszerűbb és hatékonyabb gazdálkodásra irányuló tanácsadás;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c) a vezetőség szakértői támogatása a kockázatkezelési és szabálytalanságkezelési rendszerek és a teljesítménymenedzsment rendszer kialakításában, folyamatos továbbfejlesztésében;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d) tanácsadás a szervezeti struktúrák racionalizálása, a változásmenedzsment területén;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e) konzultáció és tanácsadás a vezetés részére a szervezeti stratégia elkészítésében;</a:t>
            </a:r>
          </a:p>
          <a:p>
            <a:pPr marL="0" lvl="0" indent="0">
              <a:buNone/>
            </a:pPr>
            <a:r>
              <a:rPr lang="hu-HU" sz="1400" dirty="0">
                <a:solidFill>
                  <a:schemeClr val="accent2">
                    <a:lumMod val="50000"/>
                  </a:schemeClr>
                </a:solidFill>
              </a:rPr>
              <a:t>f) javaslatok megfogalmazása a költségvetési szerv működése eredményességének növelése és a belső kontrollrendszerek javítása, továbbfejlesztése érdekében, a költségvetési szerv belső szabályzatainak tartalmát, szerkezetét illetően</a:t>
            </a:r>
            <a:r>
              <a:rPr lang="hu-H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u-H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2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0E0D87-A67F-48A0-83E8-3A15A12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6CA058A-A220-4D7A-869C-D7E20EB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2382270"/>
            <a:ext cx="7886700" cy="37004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hu-H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sz="1900" dirty="0" smtClean="0"/>
              <a:t>Köszönöm megtisztelő figyelmüket!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1900" dirty="0" smtClean="0"/>
              <a:t>Jó étvágyat kívánok!</a:t>
            </a:r>
          </a:p>
          <a:p>
            <a:pPr algn="ctr">
              <a:lnSpc>
                <a:spcPct val="100000"/>
              </a:lnSpc>
            </a:pPr>
            <a:endParaRPr lang="hu-HU" dirty="0"/>
          </a:p>
          <a:p>
            <a:pPr algn="ctr">
              <a:lnSpc>
                <a:spcPct val="100000"/>
              </a:lnSpc>
            </a:pPr>
            <a:endParaRPr lang="hu-HU" dirty="0" smtClean="0"/>
          </a:p>
          <a:p>
            <a:pPr algn="ctr">
              <a:lnSpc>
                <a:spcPct val="100000"/>
              </a:lnSpc>
            </a:pPr>
            <a:endParaRPr lang="hu-HU" dirty="0"/>
          </a:p>
          <a:p>
            <a:pPr marL="0" indent="0" algn="r">
              <a:lnSpc>
                <a:spcPct val="100000"/>
              </a:lnSpc>
              <a:buNone/>
            </a:pPr>
            <a:r>
              <a:rPr lang="hu-HU" sz="1400" dirty="0" smtClean="0"/>
              <a:t>Almási Ibolya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hu-HU" sz="1400" dirty="0" smtClean="0"/>
              <a:t>belső ellenőrzési vezető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83599" y="6460067"/>
            <a:ext cx="57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07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FE54612-52E1-4850-95FA-B28B49F2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belső kontrollrendszer szerepe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2B59D90-575C-4D0E-BA86-67064F46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600" b="1" dirty="0" smtClean="0">
                <a:solidFill>
                  <a:srgbClr val="002060"/>
                </a:solidFill>
              </a:rPr>
              <a:t>                          </a:t>
            </a:r>
            <a:r>
              <a:rPr lang="hu-HU" sz="1600" b="1" dirty="0" smtClean="0">
                <a:solidFill>
                  <a:srgbClr val="0070C0"/>
                </a:solidFill>
              </a:rPr>
              <a:t>Belső kontrollrendszer   =   </a:t>
            </a:r>
            <a:r>
              <a:rPr lang="hu-HU" sz="1600" dirty="0" smtClean="0">
                <a:solidFill>
                  <a:srgbClr val="0070C0"/>
                </a:solidFill>
              </a:rPr>
              <a:t>kockázatok kezelésére és a tárgyilagos    bizonyosság megszerzése érdekében kialakított </a:t>
            </a:r>
            <a:r>
              <a:rPr lang="hu-HU" sz="1600" b="1" dirty="0" smtClean="0">
                <a:solidFill>
                  <a:srgbClr val="0070C0"/>
                </a:solidFill>
              </a:rPr>
              <a:t>folyamatrendszer</a:t>
            </a:r>
          </a:p>
          <a:p>
            <a:pPr marL="0" indent="0" algn="ctr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		                                          				 (elvek, eljárások, belső szabályzatok)</a:t>
            </a:r>
          </a:p>
          <a:p>
            <a:pPr marL="0" indent="0">
              <a:buNone/>
            </a:pPr>
            <a:endParaRPr lang="hu-H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b="1" dirty="0" smtClean="0">
                <a:solidFill>
                  <a:srgbClr val="0070C0"/>
                </a:solidFill>
              </a:rPr>
              <a:t>A megfelelő belső kontrollrendszer biztosítja: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0070C0"/>
                </a:solidFill>
              </a:rPr>
              <a:t>a gazdálkodás átláthatóságát, szabályosságát, megbízhatóságát, az erőforrások védelmét, valamint az elszámolási kötelezettségek teljesítését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70C0"/>
                </a:solidFill>
              </a:rPr>
              <a:t>m</a:t>
            </a:r>
            <a:r>
              <a:rPr lang="hu-HU" sz="1600" dirty="0" smtClean="0">
                <a:solidFill>
                  <a:srgbClr val="0070C0"/>
                </a:solidFill>
              </a:rPr>
              <a:t>inimálisra csökkenti a hibák és szabálytalanságok kockázatát.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A belső kontrollok mennyiségének, minőségének meghatározása </a:t>
            </a:r>
            <a:r>
              <a:rPr lang="hu-HU" sz="1600" b="1" dirty="0" smtClean="0">
                <a:solidFill>
                  <a:srgbClr val="0070C0"/>
                </a:solidFill>
              </a:rPr>
              <a:t>a szervezet vezetőjének joga és kötelessége.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7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0E0D87-A67F-48A0-83E8-3A15A12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belső kontrollrendszer célja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6CA058A-A220-4D7A-869C-D7E20EB2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A szervezet megvalósíthassa a fő célokat: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a) </a:t>
            </a:r>
            <a:r>
              <a:rPr lang="hu-HU" sz="1600" dirty="0" err="1" smtClean="0">
                <a:solidFill>
                  <a:srgbClr val="0070C0"/>
                </a:solidFill>
              </a:rPr>
              <a:t>a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>
                <a:solidFill>
                  <a:srgbClr val="0070C0"/>
                </a:solidFill>
              </a:rPr>
              <a:t>költségvetési szerv </a:t>
            </a:r>
            <a:r>
              <a:rPr lang="hu-HU" sz="1600" b="1" dirty="0">
                <a:solidFill>
                  <a:srgbClr val="0070C0"/>
                </a:solidFill>
              </a:rPr>
              <a:t>valamennyi tevékenysége és célja összhangban </a:t>
            </a:r>
            <a:r>
              <a:rPr lang="hu-HU" sz="1600" dirty="0">
                <a:solidFill>
                  <a:srgbClr val="0070C0"/>
                </a:solidFill>
              </a:rPr>
              <a:t>legyen a szabályszerűséggel, szabályozottsággal, valamint a gazdaságosság, hatékonyság és eredményesség követelményeivel</a:t>
            </a:r>
            <a:r>
              <a:rPr lang="hu-HU" sz="1600" dirty="0" smtClean="0">
                <a:solidFill>
                  <a:srgbClr val="0070C0"/>
                </a:solidFill>
              </a:rPr>
              <a:t>, (4 E)</a:t>
            </a:r>
            <a:endParaRPr lang="hu-H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b) az eszközökkel és forrásokkal való gazdálkodásban </a:t>
            </a:r>
            <a:r>
              <a:rPr lang="hu-HU" sz="1600" b="1" dirty="0" smtClean="0">
                <a:solidFill>
                  <a:srgbClr val="0070C0"/>
                </a:solidFill>
              </a:rPr>
              <a:t>ne kerüljön sor pazarlásra, visszaélésre, rendeltetésellenes felhasználásra,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c) megfelelő, </a:t>
            </a:r>
            <a:r>
              <a:rPr lang="hu-HU" sz="1600" dirty="0">
                <a:solidFill>
                  <a:srgbClr val="0070C0"/>
                </a:solidFill>
              </a:rPr>
              <a:t>pontos és naprakész </a:t>
            </a:r>
            <a:r>
              <a:rPr lang="hu-HU" sz="1600" b="1" dirty="0">
                <a:solidFill>
                  <a:srgbClr val="0070C0"/>
                </a:solidFill>
              </a:rPr>
              <a:t>információk</a:t>
            </a:r>
            <a:r>
              <a:rPr lang="hu-HU" sz="1600" dirty="0">
                <a:solidFill>
                  <a:srgbClr val="0070C0"/>
                </a:solidFill>
              </a:rPr>
              <a:t> álljanak rendelkezésre a költségvetési szerv működésével kapcsolatosan, és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70C0"/>
                </a:solidFill>
              </a:rPr>
              <a:t>d) a belső kontrollrendszer harmonizációjára és összehangolására vonatkozó jogszabályok végrehajtásra kerüljenek a </a:t>
            </a:r>
            <a:r>
              <a:rPr lang="hu-HU" sz="1600" b="1" dirty="0">
                <a:solidFill>
                  <a:srgbClr val="0070C0"/>
                </a:solidFill>
              </a:rPr>
              <a:t>módszertani útmutatók </a:t>
            </a:r>
            <a:r>
              <a:rPr lang="hu-HU" sz="1600" dirty="0">
                <a:solidFill>
                  <a:srgbClr val="0070C0"/>
                </a:solidFill>
              </a:rPr>
              <a:t>figyelembevételével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  <a:endParaRPr lang="hu-H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0070C0"/>
                </a:solidFill>
              </a:rPr>
              <a:t>Bkr</a:t>
            </a:r>
            <a:r>
              <a:rPr lang="hu-HU" sz="1600" dirty="0" smtClean="0">
                <a:solidFill>
                  <a:srgbClr val="0070C0"/>
                </a:solidFill>
              </a:rPr>
              <a:t>. 4.§.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16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0E0D87-A67F-48A0-83E8-3A15A12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belső kontrollrendszer elemei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6CA058A-A220-4D7A-869C-D7E20EB2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A szervezet vezetője </a:t>
            </a:r>
            <a:r>
              <a:rPr lang="hu-HU" sz="1600" dirty="0">
                <a:solidFill>
                  <a:srgbClr val="0070C0"/>
                </a:solidFill>
              </a:rPr>
              <a:t>felelős a belső kontrollrendszer keretében - a szervezet minden szintjén érvényesülő - megfelelő  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rgbClr val="0070C0"/>
                </a:solidFill>
              </a:rPr>
              <a:t>a) kontrollkörnyezet,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rgbClr val="0070C0"/>
                </a:solidFill>
              </a:rPr>
              <a:t>b</a:t>
            </a:r>
            <a:r>
              <a:rPr lang="hu-HU" sz="1600" b="1" dirty="0" smtClean="0">
                <a:solidFill>
                  <a:srgbClr val="0070C0"/>
                </a:solidFill>
              </a:rPr>
              <a:t>) </a:t>
            </a:r>
            <a:r>
              <a:rPr lang="hu-HU" sz="1600" b="1" dirty="0">
                <a:solidFill>
                  <a:srgbClr val="0070C0"/>
                </a:solidFill>
              </a:rPr>
              <a:t>integrált kockázatkezelési rendszer,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rgbClr val="0070C0"/>
                </a:solidFill>
              </a:rPr>
              <a:t>c) kontrolltevékenységek,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rgbClr val="0070C0"/>
                </a:solidFill>
              </a:rPr>
              <a:t>d) információs és kommunikációs rendszer, és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rgbClr val="0070C0"/>
                </a:solidFill>
              </a:rPr>
              <a:t>e) nyomon követési rendszer (monitoring</a:t>
            </a:r>
            <a:r>
              <a:rPr lang="hu-HU" sz="1600" b="1" dirty="0" smtClean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endParaRPr lang="hu-HU" sz="1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u-HU" sz="1600" b="1" dirty="0" smtClean="0">
                <a:solidFill>
                  <a:srgbClr val="0070C0"/>
                </a:solidFill>
              </a:rPr>
              <a:t>kialakításáért</a:t>
            </a:r>
            <a:r>
              <a:rPr lang="hu-HU" sz="1600" b="1" dirty="0">
                <a:solidFill>
                  <a:srgbClr val="0070C0"/>
                </a:solidFill>
              </a:rPr>
              <a:t>, működtetéséért és fejlesztéséért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  <a:endParaRPr lang="hu-H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70C0"/>
                </a:solidFill>
              </a:rPr>
              <a:t>Korábban FEUVE, de a belső kontrollrendszer több!</a:t>
            </a: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0070C0"/>
                </a:solidFill>
              </a:rPr>
              <a:t>Bkr</a:t>
            </a:r>
            <a:r>
              <a:rPr lang="hu-HU" sz="1600" dirty="0" smtClean="0">
                <a:solidFill>
                  <a:srgbClr val="0070C0"/>
                </a:solidFill>
              </a:rPr>
              <a:t>. 3.§.</a:t>
            </a:r>
            <a:endParaRPr lang="hu-HU" sz="16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9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0E0D87-A67F-48A0-83E8-3A15A12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Vezetői nyilatkozat kötelezettsége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6CA058A-A220-4D7A-869C-D7E20EB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9203"/>
            <a:ext cx="7886700" cy="3459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2000" dirty="0" smtClean="0"/>
          </a:p>
          <a:p>
            <a:pPr marL="0" indent="0" algn="ctr">
              <a:buNone/>
            </a:pPr>
            <a:r>
              <a:rPr lang="hu-HU" sz="1800" dirty="0" smtClean="0">
                <a:solidFill>
                  <a:srgbClr val="0070C0"/>
                </a:solidFill>
              </a:rPr>
              <a:t>A </a:t>
            </a:r>
            <a:r>
              <a:rPr lang="hu-HU" sz="1800" dirty="0">
                <a:solidFill>
                  <a:srgbClr val="0070C0"/>
                </a:solidFill>
              </a:rPr>
              <a:t>költségvetési szerv </a:t>
            </a:r>
            <a:r>
              <a:rPr lang="hu-HU" sz="1800" dirty="0" smtClean="0">
                <a:solidFill>
                  <a:srgbClr val="0070C0"/>
                </a:solidFill>
              </a:rPr>
              <a:t>vezetője:</a:t>
            </a:r>
          </a:p>
          <a:p>
            <a:pPr algn="just"/>
            <a:r>
              <a:rPr lang="hu-HU" sz="1800" dirty="0" smtClean="0">
                <a:solidFill>
                  <a:srgbClr val="0070C0"/>
                </a:solidFill>
              </a:rPr>
              <a:t> </a:t>
            </a:r>
            <a:r>
              <a:rPr lang="hu-HU" sz="1800" dirty="0">
                <a:solidFill>
                  <a:srgbClr val="0070C0"/>
                </a:solidFill>
              </a:rPr>
              <a:t>köteles </a:t>
            </a:r>
            <a:r>
              <a:rPr lang="hu-HU" sz="1800" dirty="0" smtClean="0">
                <a:solidFill>
                  <a:srgbClr val="0070C0"/>
                </a:solidFill>
              </a:rPr>
              <a:t>a </a:t>
            </a:r>
            <a:r>
              <a:rPr lang="hu-HU" sz="1800" dirty="0" err="1" smtClean="0">
                <a:solidFill>
                  <a:srgbClr val="0070C0"/>
                </a:solidFill>
              </a:rPr>
              <a:t>Bkr</a:t>
            </a:r>
            <a:r>
              <a:rPr lang="hu-HU" sz="1800" dirty="0" smtClean="0">
                <a:solidFill>
                  <a:srgbClr val="0070C0"/>
                </a:solidFill>
              </a:rPr>
              <a:t>. </a:t>
            </a:r>
            <a:r>
              <a:rPr lang="hu-HU" sz="1800" dirty="0">
                <a:solidFill>
                  <a:srgbClr val="0070C0"/>
                </a:solidFill>
              </a:rPr>
              <a:t>1. melléklet szerinti nyilatkozatban </a:t>
            </a:r>
            <a:r>
              <a:rPr lang="hu-HU" sz="1800" b="1" dirty="0">
                <a:solidFill>
                  <a:srgbClr val="0070C0"/>
                </a:solidFill>
              </a:rPr>
              <a:t>értékelni a költségvetési szerv belső kontrollrendszerének minőségét</a:t>
            </a:r>
            <a:r>
              <a:rPr lang="hu-HU" sz="1800" b="1" dirty="0" smtClean="0">
                <a:solidFill>
                  <a:srgbClr val="0070C0"/>
                </a:solidFill>
              </a:rPr>
              <a:t>. Tehát a fenti 5 elemet!</a:t>
            </a:r>
            <a:endParaRPr lang="hu-HU" sz="1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hu-HU" sz="1800" dirty="0" smtClean="0">
              <a:solidFill>
                <a:srgbClr val="0070C0"/>
              </a:solidFill>
            </a:endParaRPr>
          </a:p>
          <a:p>
            <a:pPr algn="just"/>
            <a:r>
              <a:rPr lang="hu-HU" sz="1800" dirty="0" smtClean="0">
                <a:solidFill>
                  <a:srgbClr val="0070C0"/>
                </a:solidFill>
              </a:rPr>
              <a:t>a </a:t>
            </a:r>
            <a:r>
              <a:rPr lang="hu-HU" sz="1800" dirty="0">
                <a:solidFill>
                  <a:srgbClr val="0070C0"/>
                </a:solidFill>
              </a:rPr>
              <a:t>nyilatkozatot az éves költségvetési beszámolóval együtt küldi meg az irányító szervnek. </a:t>
            </a:r>
          </a:p>
          <a:p>
            <a:pPr marL="0" indent="0" algn="just">
              <a:buNone/>
            </a:pPr>
            <a:endParaRPr lang="hu-HU" sz="18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hu-HU" sz="1800" dirty="0" err="1" smtClean="0">
                <a:solidFill>
                  <a:srgbClr val="0070C0"/>
                </a:solidFill>
              </a:rPr>
              <a:t>Bkr</a:t>
            </a:r>
            <a:r>
              <a:rPr lang="hu-HU" sz="1800" dirty="0" smtClean="0">
                <a:solidFill>
                  <a:srgbClr val="0070C0"/>
                </a:solidFill>
              </a:rPr>
              <a:t>. 11.§.</a:t>
            </a:r>
            <a:endParaRPr lang="hu-HU" sz="18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82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/>
              <a:t>Belső kontrollrendszer ÁSZ vizsgálata </a:t>
            </a:r>
            <a:br>
              <a:rPr lang="hu-HU" sz="2800" dirty="0" smtClean="0"/>
            </a:br>
            <a:r>
              <a:rPr lang="hu-HU" sz="2800" dirty="0" smtClean="0"/>
              <a:t>(COSO kocka)</a:t>
            </a:r>
            <a:endParaRPr lang="hu-H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96" y="2480951"/>
            <a:ext cx="3499407" cy="35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0E0D87-A67F-48A0-83E8-3A15A12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Vezetői nyilatkozat kitöltése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6CA058A-A220-4D7A-869C-D7E20EB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9203"/>
            <a:ext cx="7886700" cy="3451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Nem elegendő csak aláírni, 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az 5 elemet összefoglalóan értékelni kell!</a:t>
            </a:r>
          </a:p>
          <a:p>
            <a:pPr marL="0" lvl="0" indent="0">
              <a:buNone/>
            </a:pPr>
            <a:endParaRPr lang="hu-HU" sz="18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hu-HU" sz="1800" dirty="0" smtClean="0">
                <a:solidFill>
                  <a:srgbClr val="0070C0"/>
                </a:solidFill>
              </a:rPr>
              <a:t>Államháztartási </a:t>
            </a:r>
            <a:r>
              <a:rPr lang="hu-HU" sz="1800" dirty="0">
                <a:solidFill>
                  <a:srgbClr val="0070C0"/>
                </a:solidFill>
              </a:rPr>
              <a:t>Belső Kontroll Standardok és Gyakorlati </a:t>
            </a:r>
            <a:r>
              <a:rPr lang="hu-HU" sz="1800" dirty="0" smtClean="0">
                <a:solidFill>
                  <a:srgbClr val="0070C0"/>
                </a:solidFill>
              </a:rPr>
              <a:t>Útmutató (188 </a:t>
            </a:r>
            <a:r>
              <a:rPr lang="hu-HU" sz="1800" dirty="0">
                <a:solidFill>
                  <a:srgbClr val="0070C0"/>
                </a:solidFill>
              </a:rPr>
              <a:t>oldalas </a:t>
            </a:r>
            <a:r>
              <a:rPr lang="hu-HU" sz="1800" dirty="0" smtClean="0">
                <a:solidFill>
                  <a:srgbClr val="0070C0"/>
                </a:solidFill>
              </a:rPr>
              <a:t>anyag)</a:t>
            </a:r>
            <a:endParaRPr lang="hu-HU" sz="18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hu-HU" sz="1800" dirty="0">
                <a:solidFill>
                  <a:srgbClr val="0070C0"/>
                </a:solidFill>
              </a:rPr>
              <a:t>178-186. oldal – </a:t>
            </a:r>
            <a:r>
              <a:rPr lang="hu-HU" sz="1800" b="1" dirty="0">
                <a:solidFill>
                  <a:srgbClr val="0070C0"/>
                </a:solidFill>
              </a:rPr>
              <a:t>Útmutató a vezetői nyilatkozat kitöltéséhez</a:t>
            </a:r>
          </a:p>
          <a:p>
            <a:pPr marL="0" indent="0">
              <a:buNone/>
            </a:pPr>
            <a:endParaRPr lang="hu-HU" sz="2000" dirty="0" smtClean="0">
              <a:hlinkClick r:id="rId2"/>
            </a:endParaRPr>
          </a:p>
          <a:p>
            <a:pPr marL="0" indent="0">
              <a:buNone/>
            </a:pPr>
            <a:r>
              <a:rPr lang="hu-HU" sz="2000" dirty="0" smtClean="0">
                <a:hlinkClick r:id="rId2"/>
              </a:rPr>
              <a:t>https</a:t>
            </a:r>
            <a:r>
              <a:rPr lang="hu-HU" sz="2000" dirty="0">
                <a:hlinkClick r:id="rId2"/>
              </a:rPr>
              <a:t>://</a:t>
            </a:r>
            <a:r>
              <a:rPr lang="hu-HU" sz="2000" dirty="0" smtClean="0">
                <a:hlinkClick r:id="rId2"/>
              </a:rPr>
              <a:t>allamhaztartas.kormany.hu/belso-kontroll-szakmai-anyagok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>
                <a:hlinkClick r:id="rId3"/>
              </a:rPr>
              <a:t>https://allamhaztartas.kormany.hu/belso-ellenorzesi-szakmai-anyagok</a:t>
            </a: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8483600" y="64600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59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U_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dU_téma" id="{838F7E35-9226-4751-A65A-2B08E5F2B7FB}" vid="{487E1D0E-26B1-47F9-97AA-A25E421A78A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LdU_téma</Template>
  <TotalTime>606</TotalTime>
  <Words>2004</Words>
  <Application>Microsoft Office PowerPoint</Application>
  <PresentationFormat>Diavetítés a képernyőre (4:3 oldalarány)</PresentationFormat>
  <Paragraphs>296</Paragraphs>
  <Slides>31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LdU_téma</vt:lpstr>
      <vt:lpstr>A köznevelési intézmények belső kontrollrendszerének bemutatása</vt:lpstr>
      <vt:lpstr>Tartalomjegyzék</vt:lpstr>
      <vt:lpstr>Jogszabályi háttér</vt:lpstr>
      <vt:lpstr>A belső kontrollrendszer szerepe</vt:lpstr>
      <vt:lpstr>A belső kontrollrendszer célja</vt:lpstr>
      <vt:lpstr>A belső kontrollrendszer elemei</vt:lpstr>
      <vt:lpstr>Vezetői nyilatkozat kötelezettsége</vt:lpstr>
      <vt:lpstr>Belső kontrollrendszer ÁSZ vizsgálata  (COSO kocka)</vt:lpstr>
      <vt:lpstr>Vezetői nyilatkozat kitöltése</vt:lpstr>
      <vt:lpstr>1. Kontrollkörnyezet</vt:lpstr>
      <vt:lpstr>1. Kontrollkörnyezet elemei 1.1. Célok és szervezeti felépítés</vt:lpstr>
      <vt:lpstr>1. Kontrollkörnyezet elemei 1.2. Belső szabályozás</vt:lpstr>
      <vt:lpstr>1. Kontrollkörnyezet elemei 1.3. Feladat- és felelősségi körök</vt:lpstr>
      <vt:lpstr>1. Kontrollkörnyezet elemei 1.4. Ellenőrzési nyomvonal</vt:lpstr>
      <vt:lpstr>1. Kontrollkörnyezet elemei 1.5. Humánerőforrás kezelése</vt:lpstr>
      <vt:lpstr>1. Kontrollkörnyezet elemei 1.6. Etikai értékek és integritás</vt:lpstr>
      <vt:lpstr>2. Integrált kockázatkezelési rendszer</vt:lpstr>
      <vt:lpstr>2. Integrált kockázatkezelési rendszer 2.1. Kockázatok meghatározása és felmérése</vt:lpstr>
      <vt:lpstr>2. Integrált kockázatkezelési rendszer 2.2. Kockázatok elemzése és értékelése</vt:lpstr>
      <vt:lpstr>2. Integrált kockázatkezelési rendszer 2.3. Kockázatok integrált kezelése</vt:lpstr>
      <vt:lpstr>2. Integrált kockázatkezelési rendszer 2.4. Nyomon követés, felülvizsgálat</vt:lpstr>
      <vt:lpstr>3. Kontrolltevékenység</vt:lpstr>
      <vt:lpstr>3. Kontrolltevékenység 3.1. Kontrollmódszerek</vt:lpstr>
      <vt:lpstr>3. Kontrolltevékenység 3.2. Feladatkörök szétválasztása</vt:lpstr>
      <vt:lpstr>4. Információ és kommunikáció</vt:lpstr>
      <vt:lpstr>4. Információ és kommunikáció</vt:lpstr>
      <vt:lpstr>5. Nyomon követési rendszer (monitoring)</vt:lpstr>
      <vt:lpstr>5.1. Belső ellenőrzés,  mint a monitoring önálló része</vt:lpstr>
      <vt:lpstr>5.1. Belső ellenőrzés,  mint a monitoring önálló része</vt:lpstr>
      <vt:lpstr>5. Belső ellenőrzés,  mint a monitoring önálló része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Netzwerktreffen  08.10.2019</dc:title>
  <dc:creator>Radóczy Károly</dc:creator>
  <cp:lastModifiedBy>Almási Ibolya</cp:lastModifiedBy>
  <cp:revision>50</cp:revision>
  <cp:lastPrinted>2020-02-28T12:46:56Z</cp:lastPrinted>
  <dcterms:created xsi:type="dcterms:W3CDTF">2019-10-07T14:23:13Z</dcterms:created>
  <dcterms:modified xsi:type="dcterms:W3CDTF">2020-03-05T09:32:28Z</dcterms:modified>
</cp:coreProperties>
</file>