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4EA"/>
          </a:solidFill>
        </a:fill>
      </a:tcStyle>
    </a:wholeTbl>
    <a:band2H>
      <a:tcTxStyle/>
      <a:tcStyle>
        <a:tcBdr/>
        <a:fill>
          <a:solidFill>
            <a:srgbClr val="E6EBF5"/>
          </a:solidFill>
        </a:fill>
      </a:tcStyle>
    </a:band2H>
    <a:firstCol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EF1"/>
          </a:solidFill>
        </a:fill>
      </a:tcStyle>
    </a:wholeTbl>
    <a:band2H>
      <a:tcTxStyle/>
      <a:tcStyle>
        <a:tcBdr/>
        <a:fill>
          <a:solidFill>
            <a:srgbClr val="E6F6F8"/>
          </a:solidFill>
        </a:fill>
      </a:tcStyle>
    </a:band2H>
    <a:firstCol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9CE"/>
          </a:solidFill>
        </a:fill>
      </a:tcStyle>
    </a:wholeTbl>
    <a:band2H>
      <a:tcTxStyle/>
      <a:tcStyle>
        <a:tcBdr/>
        <a:fill>
          <a:solidFill>
            <a:srgbClr val="F0F4E8"/>
          </a:solidFill>
        </a:fill>
      </a:tcStyle>
    </a:band2H>
    <a:firstCol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415045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bg>
      <p:bgPr>
        <a:gradFill flip="none" rotWithShape="1">
          <a:gsLst>
            <a:gs pos="0">
              <a:srgbClr val="42A1D9"/>
            </a:gs>
            <a:gs pos="25000">
              <a:srgbClr val="4499C9"/>
            </a:gs>
            <a:gs pos="100000">
              <a:srgbClr val="002A36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533400" y="0"/>
            <a:ext cx="7851648" cy="3200400"/>
          </a:xfrm>
          <a:prstGeom prst="rect">
            <a:avLst/>
          </a:prstGeom>
        </p:spPr>
        <p:txBody>
          <a:bodyPr/>
          <a:lstStyle>
            <a:lvl1pPr algn="r">
              <a:defRPr sz="5600" b="1">
                <a:solidFill>
                  <a:srgbClr val="4DE1EA"/>
                </a:solidFill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Címszöveg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533400" y="3228536"/>
            <a:ext cx="7854696" cy="3467101"/>
          </a:xfrm>
          <a:prstGeom prst="rect">
            <a:avLst/>
          </a:prstGeom>
        </p:spPr>
        <p:txBody>
          <a:bodyPr lIns="0" tIns="0" rIns="0" bIns="0"/>
          <a:lstStyle>
            <a:lvl1pPr marL="0" marR="45719" indent="0" algn="r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1pPr>
            <a:lvl2pPr marL="0" marR="45719" indent="457200" algn="r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2pPr>
            <a:lvl3pPr marL="0" marR="45719" indent="914400" algn="r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3pPr>
            <a:lvl4pPr marL="0" marR="45719" indent="1371600" algn="r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4pPr>
            <a:lvl5pPr marL="0" marR="45719" indent="1828800" algn="r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1EAED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Címszöveg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126165"/>
          </a:xfrm>
          <a:prstGeom prst="rect">
            <a:avLst/>
          </a:prstGeom>
        </p:spPr>
        <p:txBody>
          <a:bodyPr/>
          <a:lstStyle/>
          <a:p>
            <a:r>
              <a:t>Címszöveg</a:t>
            </a:r>
          </a:p>
        </p:txBody>
      </p:sp>
      <p:sp>
        <p:nvSpPr>
          <p:cNvPr id="108" name="Shape 108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6019800" cy="5943600"/>
          </a:xfrm>
          <a:prstGeom prst="rect">
            <a:avLst/>
          </a:prstGeom>
        </p:spPr>
        <p:txBody>
          <a:bodyPr/>
          <a:lstStyle/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109" name="Shape 10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Címszöveg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zakaszfejléc">
    <p:bg>
      <p:bgPr>
        <a:gradFill flip="none" rotWithShape="1">
          <a:gsLst>
            <a:gs pos="0">
              <a:srgbClr val="42A1D9"/>
            </a:gs>
            <a:gs pos="25000">
              <a:srgbClr val="4499C9"/>
            </a:gs>
            <a:gs pos="100000">
              <a:srgbClr val="002A36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530351" y="0"/>
            <a:ext cx="7772401" cy="267919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5600" b="1">
                <a:solidFill>
                  <a:srgbClr val="4BE4AD"/>
                </a:solidFill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Címszöveg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sz="half" idx="1"/>
          </p:nvPr>
        </p:nvSpPr>
        <p:spPr>
          <a:xfrm>
            <a:off x="530351" y="2704663"/>
            <a:ext cx="7772401" cy="322421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1pPr>
            <a:lvl2pPr marL="0" indent="393192">
              <a:spcBef>
                <a:spcPts val="500"/>
              </a:spcBef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2pPr>
            <a:lvl3pPr marL="0" indent="667511">
              <a:spcBef>
                <a:spcPts val="500"/>
              </a:spcBef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3pPr>
            <a:lvl4pPr marL="0" indent="978408">
              <a:spcBef>
                <a:spcPts val="500"/>
              </a:spcBef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4pPr>
            <a:lvl5pPr marL="0" indent="1252727">
              <a:spcBef>
                <a:spcPts val="500"/>
              </a:spcBef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5pPr>
          </a:lstStyle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1EAED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Címszöveg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sz="half" idx="1"/>
          </p:nvPr>
        </p:nvSpPr>
        <p:spPr>
          <a:xfrm>
            <a:off x="457200" y="1920084"/>
            <a:ext cx="4038600" cy="4937916"/>
          </a:xfrm>
          <a:prstGeom prst="rect">
            <a:avLst/>
          </a:prstGeom>
        </p:spPr>
        <p:txBody>
          <a:bodyPr/>
          <a:lstStyle>
            <a:lvl3pPr marL="988466" indent="-320954"/>
            <a:lvl4pPr marL="1282191" indent="-303783"/>
            <a:lvl5pPr marL="1556511" indent="-303783"/>
          </a:lstStyle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Címszöveg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sz="quarter" idx="1"/>
          </p:nvPr>
        </p:nvSpPr>
        <p:spPr>
          <a:xfrm>
            <a:off x="457200" y="1847088"/>
            <a:ext cx="4040188" cy="67567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4617B"/>
                </a:solidFill>
              </a:defRPr>
            </a:lvl1pPr>
            <a:lvl2pPr marL="0" indent="393192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4617B"/>
                </a:solidFill>
              </a:defRPr>
            </a:lvl2pPr>
            <a:lvl3pPr marL="0" indent="667511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4617B"/>
                </a:solidFill>
              </a:defRPr>
            </a:lvl3pPr>
            <a:lvl4pPr marL="0" indent="978408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4617B"/>
                </a:solidFill>
              </a:defRPr>
            </a:lvl4pPr>
            <a:lvl5pPr marL="0" indent="1252727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4617B"/>
                </a:solidFill>
              </a:defRPr>
            </a:lvl5pPr>
          </a:lstStyle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305800" cy="1143001"/>
          </a:xfrm>
          <a:prstGeom prst="rect">
            <a:avLst/>
          </a:prstGeom>
        </p:spPr>
        <p:txBody>
          <a:bodyPr/>
          <a:lstStyle/>
          <a:p>
            <a:r>
              <a:t>Címszöveg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685800" y="514351"/>
            <a:ext cx="2743200" cy="11620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/>
            </a:lvl1pPr>
          </a:lstStyle>
          <a:p>
            <a:r>
              <a:t>Címszöveg</a:t>
            </a:r>
          </a:p>
        </p:txBody>
      </p:sp>
      <p:sp>
        <p:nvSpPr>
          <p:cNvPr id="77" name="Shape 77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</p:spPr>
        <p:txBody>
          <a:bodyPr lIns="18288" tIns="18288" rIns="18288" bIns="18288"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0" indent="64008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0" indent="1188719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0" indent="1463039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 rot="420000" flipV="1">
            <a:off x="3165753" y="1108077"/>
            <a:ext cx="5257801" cy="4114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984" y="0"/>
                </a:lnTo>
                <a:lnTo>
                  <a:pt x="21600" y="788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>
            <a:solidFill>
              <a:srgbClr val="C0C0C0"/>
            </a:solidFill>
            <a:bevel/>
          </a:ln>
          <a:effectLst>
            <a:outerShdw blurRad="63500" dist="38500" dir="7500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6" name="Shape 86"/>
          <p:cNvSpPr/>
          <p:nvPr/>
        </p:nvSpPr>
        <p:spPr>
          <a:xfrm rot="420000" flipV="1">
            <a:off x="8004133" y="5359768"/>
            <a:ext cx="155449" cy="1554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FFFFFF"/>
            </a:solidFill>
            <a:bevel/>
          </a:ln>
          <a:effectLst>
            <a:outerShdw blurRad="25400" dist="6350" dir="12900000" rotWithShape="0">
              <a:srgbClr val="000000">
                <a:alpha val="47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 87"/>
          <p:cNvSpPr>
            <a:spLocks noGrp="1"/>
          </p:cNvSpPr>
          <p:nvPr>
            <p:ph type="title"/>
          </p:nvPr>
        </p:nvSpPr>
        <p:spPr>
          <a:xfrm>
            <a:off x="609600" y="0"/>
            <a:ext cx="2212849" cy="2759618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2000" b="1"/>
            </a:lvl1pPr>
          </a:lstStyle>
          <a:p>
            <a:r>
              <a:t>Címszöveg</a:t>
            </a:r>
          </a:p>
        </p:txBody>
      </p:sp>
      <p:sp>
        <p:nvSpPr>
          <p:cNvPr id="88" name="Shape 88"/>
          <p:cNvSpPr>
            <a:spLocks noGrp="1"/>
          </p:cNvSpPr>
          <p:nvPr>
            <p:ph type="body" sz="quarter" idx="1"/>
          </p:nvPr>
        </p:nvSpPr>
        <p:spPr>
          <a:xfrm>
            <a:off x="609600" y="2828785"/>
            <a:ext cx="2209800" cy="389382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00"/>
              </a:spcBef>
              <a:buClrTx/>
              <a:buSzTx/>
              <a:buFontTx/>
              <a:buNone/>
              <a:defRPr sz="1300"/>
            </a:lvl1pPr>
            <a:lvl2pPr>
              <a:spcBef>
                <a:spcPts val="200"/>
              </a:spcBef>
              <a:buClrTx/>
              <a:buFontTx/>
              <a:defRPr sz="1300"/>
            </a:lvl2pPr>
            <a:lvl3pPr marL="988466" indent="-320954">
              <a:spcBef>
                <a:spcPts val="200"/>
              </a:spcBef>
              <a:buClrTx/>
              <a:buFontTx/>
              <a:defRPr sz="1300"/>
            </a:lvl3pPr>
            <a:lvl4pPr marL="1282191" indent="-303783">
              <a:spcBef>
                <a:spcPts val="200"/>
              </a:spcBef>
              <a:buClrTx/>
              <a:buFontTx/>
              <a:defRPr sz="1300"/>
            </a:lvl4pPr>
            <a:lvl5pPr marL="1556511" indent="-303783">
              <a:spcBef>
                <a:spcPts val="200"/>
              </a:spcBef>
              <a:buClrTx/>
              <a:buFontTx/>
              <a:defRPr sz="1300"/>
            </a:lvl5pPr>
          </a:lstStyle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89" name="Shape 89"/>
          <p:cNvSpPr>
            <a:spLocks noGrp="1"/>
          </p:cNvSpPr>
          <p:nvPr>
            <p:ph type="sldNum" sz="quarter" idx="2"/>
          </p:nvPr>
        </p:nvSpPr>
        <p:spPr>
          <a:xfrm>
            <a:off x="8077200" y="6518275"/>
            <a:ext cx="609600" cy="2032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0" name="Shape 90"/>
          <p:cNvSpPr/>
          <p:nvPr/>
        </p:nvSpPr>
        <p:spPr>
          <a:xfrm flipV="1">
            <a:off x="-9525" y="5816600"/>
            <a:ext cx="9163050" cy="1041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739E">
                  <a:alpha val="45000"/>
                </a:srgbClr>
              </a:gs>
              <a:gs pos="100000">
                <a:srgbClr val="00C5CE">
                  <a:alpha val="5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1" name="Shape 91"/>
          <p:cNvSpPr/>
          <p:nvPr/>
        </p:nvSpPr>
        <p:spPr>
          <a:xfrm flipV="1">
            <a:off x="4381500" y="6250789"/>
            <a:ext cx="4762500" cy="607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FA6">
                  <a:alpha val="30000"/>
                </a:srgbClr>
              </a:gs>
              <a:gs pos="80000">
                <a:srgbClr val="008ABE">
                  <a:alpha val="4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9525" y="-7144"/>
            <a:ext cx="9163050" cy="1041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739E">
                  <a:alpha val="45000"/>
                </a:srgbClr>
              </a:gs>
              <a:gs pos="100000">
                <a:srgbClr val="00C5CE">
                  <a:alpha val="5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Shape 3"/>
          <p:cNvSpPr/>
          <p:nvPr/>
        </p:nvSpPr>
        <p:spPr>
          <a:xfrm>
            <a:off x="4381500" y="-7145"/>
            <a:ext cx="4762500" cy="607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FA6">
                  <a:alpha val="30000"/>
                </a:srgbClr>
              </a:gs>
              <a:gs pos="80000">
                <a:srgbClr val="008ABE">
                  <a:alpha val="4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6" name="Group 6"/>
          <p:cNvGrpSpPr/>
          <p:nvPr/>
        </p:nvGrpSpPr>
        <p:grpSpPr>
          <a:xfrm>
            <a:off x="-29294" y="-16113"/>
            <a:ext cx="9197178" cy="1058653"/>
            <a:chOff x="0" y="0"/>
            <a:chExt cx="9197177" cy="1058652"/>
          </a:xfrm>
        </p:grpSpPr>
        <p:sp>
          <p:nvSpPr>
            <p:cNvPr id="4" name="Shape 4"/>
            <p:cNvSpPr/>
            <p:nvPr/>
          </p:nvSpPr>
          <p:spPr>
            <a:xfrm rot="21435692">
              <a:off x="9616" y="218536"/>
              <a:ext cx="9163051" cy="62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0" extrusionOk="0">
                  <a:moveTo>
                    <a:pt x="0" y="19778"/>
                  </a:moveTo>
                  <a:cubicBezTo>
                    <a:pt x="1055" y="15110"/>
                    <a:pt x="3454" y="5630"/>
                    <a:pt x="6017" y="5774"/>
                  </a:cubicBezTo>
                  <a:cubicBezTo>
                    <a:pt x="8581" y="5917"/>
                    <a:pt x="12783" y="21600"/>
                    <a:pt x="15380" y="20638"/>
                  </a:cubicBezTo>
                  <a:cubicBezTo>
                    <a:pt x="17978" y="19675"/>
                    <a:pt x="20305" y="4300"/>
                    <a:pt x="21600" y="0"/>
                  </a:cubicBezTo>
                </a:path>
              </a:pathLst>
            </a:custGeom>
            <a:noFill/>
            <a:ln w="10795" cap="flat">
              <a:solidFill>
                <a:srgbClr val="05A0BE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" name="Shape 5"/>
            <p:cNvSpPr/>
            <p:nvPr/>
          </p:nvSpPr>
          <p:spPr>
            <a:xfrm rot="21435692">
              <a:off x="14474" y="291986"/>
              <a:ext cx="9175813" cy="50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extrusionOk="0">
                  <a:moveTo>
                    <a:pt x="0" y="18514"/>
                  </a:moveTo>
                  <a:cubicBezTo>
                    <a:pt x="1023" y="16364"/>
                    <a:pt x="3563" y="5413"/>
                    <a:pt x="6136" y="5767"/>
                  </a:cubicBezTo>
                  <a:cubicBezTo>
                    <a:pt x="8710" y="6121"/>
                    <a:pt x="12864" y="21600"/>
                    <a:pt x="15441" y="20639"/>
                  </a:cubicBezTo>
                  <a:cubicBezTo>
                    <a:pt x="18019" y="19678"/>
                    <a:pt x="20319" y="4300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8B6BA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/>
          <a:p>
            <a:r>
              <a:t>Címszöveg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935479"/>
            <a:ext cx="8229600" cy="4922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xfrm>
            <a:off x="7924800" y="6518275"/>
            <a:ext cx="762000" cy="2032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b">
            <a:spAutoFit/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74320" marR="0" indent="-27432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95000"/>
        <a:buFont typeface="Wingdings 2"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1pPr>
      <a:lvl2pPr marL="660654" marR="0" indent="-267461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85000"/>
        <a:buFont typeface="Wingdings 2"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2pPr>
      <a:lvl3pPr marL="973182" marR="0" indent="-30567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70000"/>
        <a:buFont typeface="Wingdings 2"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3pPr>
      <a:lvl4pPr marL="1251813" marR="0" indent="-27340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65000"/>
        <a:buFont typeface="Wingdings 2"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4pPr>
      <a:lvl5pPr marL="1526133" marR="0" indent="-27340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65000"/>
        <a:buFont typeface="Wingdings 2"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5pPr>
      <a:lvl6pPr marL="1830832" marR="0" indent="-30378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80000"/>
        <a:buFont typeface="Wingdings 2"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6pPr>
      <a:lvl7pPr marL="2034539" marR="0" indent="-29717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80000"/>
        <a:buFont typeface="Wingdings 2"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7pPr>
      <a:lvl8pPr marL="2308860" marR="0" indent="-29717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100000"/>
        <a:buFont typeface="Wingdings 2"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8pPr>
      <a:lvl9pPr marL="2625634" marR="0" indent="-339634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100000"/>
        <a:buFont typeface="Wingdings 2"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ctrTitle"/>
          </p:nvPr>
        </p:nvSpPr>
        <p:spPr>
          <a:xfrm>
            <a:off x="539552" y="1268759"/>
            <a:ext cx="7851648" cy="182880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>
              <a:defRPr sz="5600">
                <a:latin typeface="Calibri"/>
                <a:ea typeface="Calibri"/>
                <a:cs typeface="Calibri"/>
                <a:sym typeface="Calibri"/>
              </a:defRPr>
            </a:pPr>
            <a:r>
              <a:rPr lang="hu-H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intézményi működés gyakorlati tapasztalatai</a:t>
            </a:r>
            <a:endParaRPr sz="5400" dirty="0">
              <a:latin typeface="Times New Roman" panose="02020603050405020304" pitchFamily="18" charset="0"/>
              <a:cs typeface="Times New Roman" panose="02020603050405020304" pitchFamily="18" charset="0"/>
              <a:sym typeface="Constantia"/>
            </a:endParaRPr>
          </a:p>
        </p:txBody>
      </p:sp>
      <p:sp>
        <p:nvSpPr>
          <p:cNvPr id="119" name="Shape 119"/>
          <p:cNvSpPr>
            <a:spLocks noGrp="1"/>
          </p:cNvSpPr>
          <p:nvPr>
            <p:ph type="subTitle" sz="half" idx="1"/>
          </p:nvPr>
        </p:nvSpPr>
        <p:spPr>
          <a:xfrm>
            <a:off x="611559" y="3645025"/>
            <a:ext cx="7848874" cy="1368152"/>
          </a:xfrm>
          <a:prstGeom prst="rect">
            <a:avLst/>
          </a:prstGeom>
        </p:spPr>
        <p:txBody>
          <a:bodyPr/>
          <a:lstStyle/>
          <a:p>
            <a:pPr marR="42519" algn="ctr" defTabSz="850391">
              <a:spcBef>
                <a:spcPts val="400"/>
              </a:spcBef>
              <a:defRPr sz="2418"/>
            </a:pPr>
            <a:r>
              <a:rPr sz="1674" dirty="0" err="1"/>
              <a:t>Grassalkovich</a:t>
            </a:r>
            <a:r>
              <a:rPr sz="1674" dirty="0"/>
              <a:t> </a:t>
            </a:r>
            <a:r>
              <a:rPr sz="1674" dirty="0" err="1"/>
              <a:t>Antal</a:t>
            </a:r>
            <a:r>
              <a:rPr sz="1674" dirty="0"/>
              <a:t> </a:t>
            </a:r>
            <a:r>
              <a:rPr sz="1674" dirty="0" err="1"/>
              <a:t>Német</a:t>
            </a:r>
            <a:r>
              <a:rPr sz="1674" dirty="0"/>
              <a:t> </a:t>
            </a:r>
            <a:r>
              <a:rPr sz="1674" dirty="0" err="1"/>
              <a:t>Nemzetiségi</a:t>
            </a:r>
            <a:r>
              <a:rPr sz="1674" dirty="0"/>
              <a:t> </a:t>
            </a:r>
            <a:r>
              <a:rPr sz="1674" dirty="0" err="1"/>
              <a:t>és</a:t>
            </a:r>
            <a:r>
              <a:rPr sz="1674" dirty="0"/>
              <a:t> </a:t>
            </a:r>
            <a:r>
              <a:rPr sz="1674" dirty="0" err="1"/>
              <a:t>Kétnyelvű</a:t>
            </a:r>
            <a:r>
              <a:rPr sz="1674" dirty="0"/>
              <a:t> </a:t>
            </a:r>
            <a:r>
              <a:rPr sz="1674" dirty="0" err="1"/>
              <a:t>Általános</a:t>
            </a:r>
            <a:r>
              <a:rPr sz="1674" dirty="0"/>
              <a:t> </a:t>
            </a:r>
            <a:r>
              <a:rPr sz="1674" dirty="0" err="1"/>
              <a:t>Iskola</a:t>
            </a:r>
            <a:r>
              <a:rPr sz="1674" dirty="0"/>
              <a:t> - </a:t>
            </a:r>
            <a:r>
              <a:rPr sz="1674" dirty="0" err="1"/>
              <a:t>Vecsés</a:t>
            </a:r>
            <a:endParaRPr sz="1674" dirty="0"/>
          </a:p>
          <a:p>
            <a:pPr marR="42519" algn="ctr" defTabSz="850391">
              <a:spcBef>
                <a:spcPts val="400"/>
              </a:spcBef>
              <a:defRPr sz="2418"/>
            </a:pPr>
            <a:r>
              <a:rPr sz="1674" dirty="0" err="1"/>
              <a:t>Fenntartó</a:t>
            </a:r>
            <a:r>
              <a:rPr sz="1674" dirty="0"/>
              <a:t>: </a:t>
            </a:r>
            <a:r>
              <a:rPr sz="1674" dirty="0" err="1"/>
              <a:t>Vecsés</a:t>
            </a:r>
            <a:r>
              <a:rPr sz="1674" dirty="0"/>
              <a:t> </a:t>
            </a:r>
            <a:r>
              <a:rPr sz="1674" dirty="0" err="1"/>
              <a:t>Város</a:t>
            </a:r>
            <a:r>
              <a:rPr sz="1674" dirty="0"/>
              <a:t> </a:t>
            </a:r>
            <a:r>
              <a:rPr sz="1674" dirty="0" err="1"/>
              <a:t>Német</a:t>
            </a:r>
            <a:r>
              <a:rPr sz="1674" dirty="0"/>
              <a:t> </a:t>
            </a:r>
            <a:r>
              <a:rPr sz="1674" dirty="0" err="1"/>
              <a:t>Nemzetiségi</a:t>
            </a:r>
            <a:r>
              <a:rPr sz="1674" dirty="0"/>
              <a:t> </a:t>
            </a:r>
            <a:r>
              <a:rPr sz="1674" dirty="0" err="1"/>
              <a:t>Önkormányzata</a:t>
            </a:r>
            <a:endParaRPr sz="1674" dirty="0"/>
          </a:p>
          <a:p>
            <a:pPr marR="42519" algn="ctr" defTabSz="850391">
              <a:spcBef>
                <a:spcPts val="400"/>
              </a:spcBef>
              <a:defRPr sz="2418"/>
            </a:pPr>
            <a:r>
              <a:rPr sz="1674" dirty="0" err="1"/>
              <a:t>Tófalvi</a:t>
            </a:r>
            <a:r>
              <a:rPr sz="1674" dirty="0"/>
              <a:t> </a:t>
            </a:r>
            <a:r>
              <a:rPr sz="1674" dirty="0" err="1"/>
              <a:t>Mónika</a:t>
            </a:r>
            <a:r>
              <a:rPr sz="1674" dirty="0"/>
              <a:t> </a:t>
            </a:r>
            <a:r>
              <a:rPr sz="1674" dirty="0" err="1"/>
              <a:t>elnök</a:t>
            </a:r>
            <a:endParaRPr sz="1674" dirty="0"/>
          </a:p>
          <a:p>
            <a:pPr marR="42519" algn="ctr" defTabSz="850391">
              <a:spcBef>
                <a:spcPts val="500"/>
              </a:spcBef>
              <a:defRPr sz="2418"/>
            </a:pPr>
            <a:endParaRPr sz="1674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xfrm>
            <a:off x="467543" y="620688"/>
            <a:ext cx="8229601" cy="122413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896111">
              <a:defRPr sz="2352" b="1"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>
              <a:defRPr sz="4900" b="0">
                <a:latin typeface="Calibri"/>
                <a:ea typeface="Calibri"/>
                <a:cs typeface="Calibri"/>
                <a:sym typeface="Calibri"/>
              </a:defRPr>
            </a:pP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intézményi működés gyakorlati tapasztalatai</a:t>
            </a:r>
            <a:endParaRPr sz="3600" b="1" dirty="0">
              <a:sym typeface="Constantia"/>
            </a:endParaRPr>
          </a:p>
        </p:txBody>
      </p:sp>
      <p:sp>
        <p:nvSpPr>
          <p:cNvPr id="122" name="Shape 122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424847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buSzTx/>
              <a:buNone/>
              <a:defRPr sz="2400"/>
            </a:pPr>
            <a:endParaRPr sz="1800" b="1" u="sng" dirty="0">
              <a:solidFill>
                <a:srgbClr val="00206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  <a:r>
              <a:rPr lang="hu-HU" sz="2000" dirty="0" smtClean="0">
                <a:solidFill>
                  <a:schemeClr val="accent1">
                    <a:lumMod val="50000"/>
                  </a:schemeClr>
                </a:solidFill>
              </a:rPr>
              <a:t>Fenntartói átvétel:  2014/15-ös tanévtől (Taksony, Újhartyán, Vecsés).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  <a:endParaRPr lang="hu-H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  <a:r>
              <a:rPr lang="hu-HU" sz="2000" dirty="0" smtClean="0">
                <a:solidFill>
                  <a:schemeClr val="accent1">
                    <a:lumMod val="50000"/>
                  </a:schemeClr>
                </a:solidFill>
              </a:rPr>
              <a:t>Tanulólétszám (jelenleg): 471 fő.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  <a:r>
              <a:rPr lang="hu-HU" sz="2000" dirty="0" smtClean="0">
                <a:solidFill>
                  <a:schemeClr val="accent1">
                    <a:lumMod val="50000"/>
                  </a:schemeClr>
                </a:solidFill>
              </a:rPr>
              <a:t>Alkalmazotti létszám: 56 fő (38 fő pedagógus, 3 fő gazdaságis, 1 fő iskolatitkár, 1 fő </a:t>
            </a:r>
            <a:r>
              <a:rPr lang="hu-HU" sz="2000" dirty="0" err="1" smtClean="0">
                <a:solidFill>
                  <a:schemeClr val="accent1">
                    <a:lumMod val="50000"/>
                  </a:schemeClr>
                </a:solidFill>
              </a:rPr>
              <a:t>ped</a:t>
            </a:r>
            <a:r>
              <a:rPr lang="hu-HU" sz="20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hu-HU" sz="2000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hu-HU" sz="2000" dirty="0" smtClean="0">
                <a:solidFill>
                  <a:schemeClr val="accent1">
                    <a:lumMod val="50000"/>
                  </a:schemeClr>
                </a:solidFill>
              </a:rPr>
              <a:t>sszisztens, 13 fő technikai személyzet).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  <a:endParaRPr lang="hu-H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lnSpc>
                <a:spcPct val="90000"/>
              </a:lnSpc>
              <a:spcBef>
                <a:spcPts val="500"/>
              </a:spcBef>
              <a:buSzTx/>
              <a:buNone/>
              <a:defRPr sz="2400"/>
            </a:pPr>
            <a:r>
              <a:rPr lang="hu-HU" sz="2000" b="1" u="sng" dirty="0"/>
              <a:t>Az átvétel célja, okai</a:t>
            </a:r>
          </a:p>
          <a:p>
            <a:pPr defTabSz="905255">
              <a:spcBef>
                <a:spcPts val="400"/>
              </a:spcBef>
              <a:buFont typeface="Arial" panose="020B0604020202020204" pitchFamily="34" charset="0"/>
              <a:buChar char="•"/>
              <a:defRPr sz="2574"/>
            </a:pPr>
            <a:endParaRPr lang="hu-H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defTabSz="905255">
              <a:spcBef>
                <a:spcPts val="400"/>
              </a:spcBef>
              <a:buFont typeface="Arial" panose="020B0604020202020204" pitchFamily="34" charset="0"/>
              <a:buChar char="•"/>
              <a:defRPr sz="2574"/>
            </a:pPr>
            <a:r>
              <a:rPr lang="hu-HU" sz="2000" dirty="0" smtClean="0">
                <a:solidFill>
                  <a:schemeClr val="accent1">
                    <a:lumMod val="50000"/>
                  </a:schemeClr>
                </a:solidFill>
              </a:rPr>
              <a:t>előnyösebb finanszírozás (a nemzetiségi kiegészítő támogatás folyamatos csökkentése, majd megszűntetése a KLIK fenntartású nemzetiségi iskolákban),</a:t>
            </a:r>
          </a:p>
          <a:p>
            <a:pPr defTabSz="905255">
              <a:spcBef>
                <a:spcPts val="400"/>
              </a:spcBef>
              <a:buFont typeface="Arial" panose="020B0604020202020204" pitchFamily="34" charset="0"/>
              <a:buChar char="•"/>
              <a:defRPr sz="2574"/>
            </a:pPr>
            <a:r>
              <a:rPr lang="hu-HU" sz="2000" dirty="0" smtClean="0">
                <a:solidFill>
                  <a:schemeClr val="accent1">
                    <a:lumMod val="50000"/>
                  </a:schemeClr>
                </a:solidFill>
              </a:rPr>
              <a:t>német nemzetiségi értékek (nyelv, hagyományápolás, stb.) erősítése, több rálátás és ráhatás a nemzetiségi területre,</a:t>
            </a:r>
          </a:p>
          <a:p>
            <a:pPr defTabSz="905255">
              <a:spcBef>
                <a:spcPts val="400"/>
              </a:spcBef>
              <a:buFont typeface="Arial" panose="020B0604020202020204" pitchFamily="34" charset="0"/>
              <a:buChar char="•"/>
              <a:defRPr sz="2574"/>
            </a:pPr>
            <a:r>
              <a:rPr lang="hu-HU" sz="2000" dirty="0" smtClean="0">
                <a:solidFill>
                  <a:schemeClr val="accent1">
                    <a:lumMod val="50000"/>
                  </a:schemeClr>
                </a:solidFill>
              </a:rPr>
              <a:t>önállóbb, rugalmasabb működés biztosítása.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Arial" panose="020B0604020202020204" pitchFamily="34" charset="0"/>
              <a:buChar char="•"/>
              <a:defRPr sz="2400"/>
            </a:pPr>
            <a:endParaRPr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body" idx="1"/>
          </p:nvPr>
        </p:nvSpPr>
        <p:spPr>
          <a:xfrm>
            <a:off x="457200" y="1935479"/>
            <a:ext cx="8229600" cy="4373841"/>
          </a:xfrm>
          <a:prstGeom prst="rect">
            <a:avLst/>
          </a:prstGeom>
        </p:spPr>
        <p:txBody>
          <a:bodyPr/>
          <a:lstStyle/>
          <a:p>
            <a:pPr marL="246888" indent="-246888" algn="ctr" defTabSz="822959">
              <a:lnSpc>
                <a:spcPct val="90000"/>
              </a:lnSpc>
              <a:spcBef>
                <a:spcPts val="400"/>
              </a:spcBef>
              <a:buSzTx/>
              <a:buNone/>
              <a:defRPr sz="2340"/>
            </a:pPr>
            <a:r>
              <a:rPr lang="hu-HU" sz="1800" b="1" u="sng" dirty="0" smtClean="0"/>
              <a:t>Finanszírozás, megállapodások</a:t>
            </a:r>
          </a:p>
          <a:p>
            <a:pPr marL="246888" indent="-246888" algn="ctr" defTabSz="822959">
              <a:lnSpc>
                <a:spcPct val="90000"/>
              </a:lnSpc>
              <a:spcBef>
                <a:spcPts val="500"/>
              </a:spcBef>
              <a:buSzTx/>
              <a:buNone/>
              <a:defRPr sz="2340"/>
            </a:pPr>
            <a:endParaRPr lang="hu-HU" sz="1800" b="1" u="sng" dirty="0" smtClean="0"/>
          </a:p>
          <a:p>
            <a:pPr marL="246888" indent="-246888" defTabSz="822959">
              <a:lnSpc>
                <a:spcPct val="90000"/>
              </a:lnSpc>
              <a:spcBef>
                <a:spcPts val="300"/>
              </a:spcBef>
              <a:buSzTx/>
              <a:buNone/>
              <a:defRPr sz="2340"/>
            </a:pPr>
            <a:r>
              <a:rPr lang="hu-HU" sz="1400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A finanszírozás mindenkori összege a költségvetési törvényben van rögzítve (jelenlegi összegek):</a:t>
            </a:r>
          </a:p>
          <a:p>
            <a:pPr marL="246888" indent="-246888" defTabSz="822959">
              <a:lnSpc>
                <a:spcPct val="90000"/>
              </a:lnSpc>
              <a:spcBef>
                <a:spcPts val="300"/>
              </a:spcBef>
              <a:buSzTx/>
              <a:buNone/>
              <a:defRPr sz="2340"/>
            </a:pPr>
            <a:endParaRPr lang="hu-HU" sz="1400" dirty="0" smtClean="0">
              <a:solidFill>
                <a:srgbClr val="002060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defTabSz="822959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2340"/>
            </a:pPr>
            <a:r>
              <a:rPr lang="hu-HU" sz="1400" b="1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Működési támogatás</a:t>
            </a:r>
            <a:r>
              <a:rPr lang="hu-HU" sz="1400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: 160.000,- Ft/tanuló/év</a:t>
            </a:r>
          </a:p>
          <a:p>
            <a:pPr defTabSz="822959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2340"/>
            </a:pPr>
            <a:r>
              <a:rPr lang="hu-HU" sz="1400" b="1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Átlagbéralapú támogatás</a:t>
            </a:r>
            <a:r>
              <a:rPr lang="hu-HU" sz="1400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: tanulólétszám / 8 = szám. létszám, 4.295.000,- Ft / </a:t>
            </a:r>
            <a:r>
              <a:rPr lang="hu-HU" sz="1400" dirty="0" err="1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szám.létszám</a:t>
            </a:r>
            <a:r>
              <a:rPr lang="hu-HU" sz="1400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/ év,</a:t>
            </a:r>
          </a:p>
          <a:p>
            <a:pPr marL="0" indent="0" defTabSz="822959">
              <a:lnSpc>
                <a:spcPct val="90000"/>
              </a:lnSpc>
              <a:spcBef>
                <a:spcPts val="300"/>
              </a:spcBef>
              <a:buSzTx/>
              <a:buNone/>
              <a:defRPr sz="2340"/>
            </a:pPr>
            <a:r>
              <a:rPr lang="hu-HU" sz="1400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	(2015/16-os tanévre pótlólagosan elismert összeg: 37.300,- Ft / </a:t>
            </a:r>
            <a:r>
              <a:rPr lang="hu-HU" sz="1400" dirty="0" err="1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szám.létszám</a:t>
            </a:r>
            <a:r>
              <a:rPr lang="hu-HU" sz="1400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/ 3 hónap)</a:t>
            </a:r>
          </a:p>
          <a:p>
            <a:pPr marL="0" indent="0" defTabSz="822959">
              <a:lnSpc>
                <a:spcPct val="90000"/>
              </a:lnSpc>
              <a:spcBef>
                <a:spcPts val="300"/>
              </a:spcBef>
              <a:buSzTx/>
              <a:buNone/>
              <a:defRPr sz="2340"/>
            </a:pPr>
            <a:r>
              <a:rPr lang="hu-HU" sz="1400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	nevelő-oktató munkát közvetlenül segítő munkakörben foglalkoztatottak átlagbére: </a:t>
            </a:r>
          </a:p>
          <a:p>
            <a:pPr marL="0" indent="0" defTabSz="822959">
              <a:lnSpc>
                <a:spcPct val="90000"/>
              </a:lnSpc>
              <a:spcBef>
                <a:spcPts val="300"/>
              </a:spcBef>
              <a:buSzTx/>
              <a:buNone/>
              <a:defRPr sz="2340"/>
            </a:pPr>
            <a:r>
              <a:rPr lang="hu-HU" sz="1400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	2.190.700,- Ft / </a:t>
            </a:r>
            <a:r>
              <a:rPr lang="hu-HU" sz="1400" dirty="0" err="1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szám.</a:t>
            </a:r>
            <a:r>
              <a:rPr lang="hu-HU" sz="1400" dirty="0" err="1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l</a:t>
            </a:r>
            <a:r>
              <a:rPr lang="hu-HU" sz="1400" dirty="0" err="1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étszám</a:t>
            </a:r>
            <a:r>
              <a:rPr lang="hu-HU" sz="1400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/ év,</a:t>
            </a:r>
          </a:p>
          <a:p>
            <a:pPr marL="0" indent="0" defTabSz="822959">
              <a:lnSpc>
                <a:spcPct val="90000"/>
              </a:lnSpc>
              <a:spcBef>
                <a:spcPts val="300"/>
              </a:spcBef>
              <a:buSzTx/>
              <a:buNone/>
              <a:defRPr sz="2340"/>
            </a:pPr>
            <a:r>
              <a:rPr lang="hu-HU" sz="1400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	( + minősített pedagógusok bérnövekményei),</a:t>
            </a:r>
          </a:p>
          <a:p>
            <a:pPr marL="0" indent="0" defTabSz="822959">
              <a:lnSpc>
                <a:spcPct val="90000"/>
              </a:lnSpc>
              <a:spcBef>
                <a:spcPts val="300"/>
              </a:spcBef>
              <a:buSzTx/>
              <a:buNone/>
              <a:defRPr sz="2340"/>
            </a:pPr>
            <a:r>
              <a:rPr lang="hu-HU" sz="1400" dirty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	</a:t>
            </a:r>
            <a:r>
              <a:rPr lang="hu-HU" sz="1400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( + rendszergazda bére, könyvtáros bére) </a:t>
            </a:r>
            <a:endParaRPr lang="hu-HU" sz="1400" dirty="0" smtClean="0">
              <a:solidFill>
                <a:srgbClr val="002060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defTabSz="822959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2340"/>
            </a:pPr>
            <a:r>
              <a:rPr lang="hu-HU" sz="1400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Gazdálkodási forma: </a:t>
            </a:r>
            <a:r>
              <a:rPr lang="hu-HU" sz="1400" b="1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önálló gazdálkodású költségvetési intézmény</a:t>
            </a:r>
            <a:r>
              <a:rPr lang="hu-HU" sz="1400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(önálló gazdasági szervezettel rendelkezik – Vecsés, Taksony; nem rendelkezik önálló gazdasági szervezettel - Újhartyán).</a:t>
            </a:r>
          </a:p>
          <a:p>
            <a:pPr defTabSz="822959">
              <a:lnSpc>
                <a:spcPct val="90000"/>
              </a:lnSpc>
              <a:spcBef>
                <a:spcPts val="500"/>
              </a:spcBef>
              <a:buSzTx/>
              <a:buFont typeface="Arial" panose="020B0604020202020204" pitchFamily="34" charset="0"/>
              <a:buChar char="•"/>
              <a:defRPr sz="2340"/>
            </a:pPr>
            <a:endParaRPr lang="hu-HU" sz="1400" dirty="0" smtClean="0">
              <a:solidFill>
                <a:srgbClr val="002060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defTabSz="822959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2340"/>
            </a:pPr>
            <a:r>
              <a:rPr lang="hu-HU" sz="1400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Megállapodás megkötése a </a:t>
            </a:r>
            <a:r>
              <a:rPr lang="hu-HU" sz="1400" dirty="0" err="1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KLIK-el</a:t>
            </a:r>
            <a:r>
              <a:rPr lang="hu-HU" sz="1400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hu-HU" sz="1400" dirty="0" err="1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a</a:t>
            </a:r>
            <a:r>
              <a:rPr lang="hu-HU" sz="1400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fenntartói átvételről.</a:t>
            </a:r>
            <a:endParaRPr lang="hu-HU" sz="1400" dirty="0" smtClean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defTabSz="822959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2340"/>
            </a:pPr>
            <a:r>
              <a:rPr lang="hu-HU" sz="1400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Megállapodás megkötése a települési önkormányzattal (mint ingatlan tulajdonossal és korábbi működtetővel).</a:t>
            </a:r>
          </a:p>
          <a:p>
            <a:pPr defTabSz="822959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2340"/>
            </a:pPr>
            <a:r>
              <a:rPr lang="hu-HU" sz="1400" b="1" dirty="0" smtClean="0">
                <a:solidFill>
                  <a:srgbClr val="00206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Köznevelési szerződést nem kötöttünk!!!</a:t>
            </a:r>
            <a:endParaRPr lang="hu-HU" sz="1400" b="1" dirty="0">
              <a:solidFill>
                <a:srgbClr val="002060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1" cy="115439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1"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>
              <a:defRPr sz="5000" b="0">
                <a:latin typeface="Calibri"/>
                <a:ea typeface="Calibri"/>
                <a:cs typeface="Calibri"/>
                <a:sym typeface="Calibri"/>
              </a:defRPr>
            </a:pP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intézményi működés gyakorlati tapasztalatai</a:t>
            </a:r>
            <a:endParaRPr sz="3600" b="1" dirty="0">
              <a:latin typeface="Times New Roman" panose="02020603050405020304" pitchFamily="18" charset="0"/>
              <a:cs typeface="Times New Roman" panose="02020603050405020304" pitchFamily="18" charset="0"/>
              <a:sym typeface="Constantia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1" cy="1082385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 b="1"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>
              <a:defRPr sz="5000" b="0">
                <a:latin typeface="Calibri"/>
                <a:ea typeface="Calibri"/>
                <a:cs typeface="Calibri"/>
                <a:sym typeface="Calibri"/>
              </a:defRPr>
            </a:pP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intézményi működés gyakorlati tapasztalatai</a:t>
            </a:r>
            <a:endParaRPr sz="3600" b="1" dirty="0">
              <a:sym typeface="Constantia"/>
            </a:endParaRP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215900" y="1706879"/>
            <a:ext cx="8229600" cy="4389121"/>
          </a:xfrm>
          <a:prstGeom prst="rect">
            <a:avLst/>
          </a:prstGeom>
        </p:spPr>
        <p:txBody>
          <a:bodyPr/>
          <a:lstStyle/>
          <a:p>
            <a:pPr marL="249631" indent="-249631" algn="ctr" defTabSz="832104">
              <a:spcBef>
                <a:spcPts val="400"/>
              </a:spcBef>
              <a:buSzTx/>
              <a:buNone/>
              <a:defRPr sz="2366"/>
            </a:pPr>
            <a:endParaRPr lang="hu-HU" sz="1820" b="1" u="sng" dirty="0" smtClean="0"/>
          </a:p>
          <a:p>
            <a:pPr marL="249631" indent="-249631" algn="ctr" defTabSz="832104">
              <a:spcBef>
                <a:spcPts val="400"/>
              </a:spcBef>
              <a:buSzTx/>
              <a:buNone/>
              <a:defRPr sz="2366"/>
            </a:pPr>
            <a:r>
              <a:rPr lang="hu-HU" sz="1820" b="1" u="sng" dirty="0" smtClean="0"/>
              <a:t>Tervek, lehetőségek, feladatok</a:t>
            </a:r>
          </a:p>
          <a:p>
            <a:pPr marL="249631" indent="-249631" algn="ctr" defTabSz="832104">
              <a:spcBef>
                <a:spcPts val="500"/>
              </a:spcBef>
              <a:buSzTx/>
              <a:buNone/>
              <a:defRPr sz="2366"/>
            </a:pPr>
            <a:endParaRPr lang="hu-HU" sz="1820" b="1" u="sng" dirty="0" smtClean="0"/>
          </a:p>
          <a:p>
            <a:pPr defTabSz="832104">
              <a:spcBef>
                <a:spcPts val="300"/>
              </a:spcBef>
              <a:buFont typeface="Arial" panose="020B0604020202020204" pitchFamily="34" charset="0"/>
              <a:buChar char="•"/>
              <a:defRPr sz="2366"/>
            </a:pPr>
            <a:r>
              <a:rPr lang="hu-HU" sz="1400" dirty="0" smtClean="0">
                <a:solidFill>
                  <a:srgbClr val="002060"/>
                </a:solidFill>
              </a:rPr>
              <a:t>Fejlesztési lehetőségek (eszköz fejlesztések, felújítások, bővítések, energetikai fejlesztések, stb.), </a:t>
            </a:r>
          </a:p>
          <a:p>
            <a:pPr defTabSz="832104">
              <a:spcBef>
                <a:spcPts val="300"/>
              </a:spcBef>
              <a:buFont typeface="Arial" panose="020B0604020202020204" pitchFamily="34" charset="0"/>
              <a:buChar char="•"/>
              <a:defRPr sz="2366"/>
            </a:pPr>
            <a:r>
              <a:rPr lang="hu-HU" sz="1400" dirty="0" smtClean="0">
                <a:solidFill>
                  <a:srgbClr val="002060"/>
                </a:solidFill>
              </a:rPr>
              <a:t>Nemzetiségi vonal erősítése (németországi diáktáborok, cserekapcsolat, stb.),</a:t>
            </a:r>
          </a:p>
          <a:p>
            <a:pPr defTabSz="832104">
              <a:spcBef>
                <a:spcPts val="300"/>
              </a:spcBef>
              <a:buFont typeface="Arial" panose="020B0604020202020204" pitchFamily="34" charset="0"/>
              <a:buChar char="•"/>
              <a:defRPr sz="2366"/>
            </a:pPr>
            <a:r>
              <a:rPr lang="hu-HU" sz="1400" dirty="0" smtClean="0">
                <a:solidFill>
                  <a:srgbClr val="002060"/>
                </a:solidFill>
              </a:rPr>
              <a:t>Kedvezőbb bérek, jutalmazási lehetőségek,</a:t>
            </a:r>
          </a:p>
          <a:p>
            <a:pPr defTabSz="832104">
              <a:spcBef>
                <a:spcPts val="300"/>
              </a:spcBef>
              <a:buFont typeface="Arial" panose="020B0604020202020204" pitchFamily="34" charset="0"/>
              <a:buChar char="•"/>
              <a:defRPr sz="2366"/>
            </a:pPr>
            <a:r>
              <a:rPr lang="hu-HU" sz="1400" dirty="0" smtClean="0">
                <a:solidFill>
                  <a:srgbClr val="002060"/>
                </a:solidFill>
              </a:rPr>
              <a:t>Több munka a nemzetiségi önkormányzat részéről (több ülés, több döntés meghozatala).</a:t>
            </a:r>
            <a:endParaRPr lang="hu-HU" sz="1400" dirty="0" smtClean="0">
              <a:solidFill>
                <a:srgbClr val="002060"/>
              </a:solidFill>
            </a:endParaRPr>
          </a:p>
          <a:p>
            <a:pPr marL="249631" indent="-249631" defTabSz="832104">
              <a:spcBef>
                <a:spcPts val="500"/>
              </a:spcBef>
              <a:buSzTx/>
              <a:buNone/>
              <a:defRPr sz="2366"/>
            </a:pPr>
            <a:endParaRPr lang="hu-HU" sz="1274" dirty="0" smtClean="0"/>
          </a:p>
          <a:p>
            <a:pPr marL="249631" indent="-249631" algn="ctr" defTabSz="832104">
              <a:spcBef>
                <a:spcPts val="400"/>
              </a:spcBef>
              <a:buSzTx/>
              <a:buNone/>
              <a:defRPr sz="2366"/>
            </a:pPr>
            <a:r>
              <a:rPr lang="hu-HU" sz="1820" b="1" u="sng" dirty="0" smtClean="0"/>
              <a:t>Problémák</a:t>
            </a:r>
          </a:p>
          <a:p>
            <a:pPr marL="249631" indent="-249631" defTabSz="832104">
              <a:spcBef>
                <a:spcPts val="500"/>
              </a:spcBef>
              <a:buSzTx/>
              <a:buNone/>
              <a:defRPr sz="2366"/>
            </a:pPr>
            <a:endParaRPr lang="hu-HU" sz="1274" dirty="0" smtClean="0"/>
          </a:p>
          <a:p>
            <a:pPr defTabSz="832104">
              <a:spcBef>
                <a:spcPts val="300"/>
              </a:spcBef>
              <a:buFont typeface="Arial" panose="020B0604020202020204" pitchFamily="34" charset="0"/>
              <a:buChar char="•"/>
              <a:defRPr sz="2366"/>
            </a:pPr>
            <a:r>
              <a:rPr lang="hu-HU" sz="1400" dirty="0" smtClean="0">
                <a:solidFill>
                  <a:srgbClr val="002060"/>
                </a:solidFill>
              </a:rPr>
              <a:t>A felvételi körzethatárokkal kapcsolatos megállapodás hiánya</a:t>
            </a:r>
          </a:p>
          <a:p>
            <a:pPr defTabSz="832104">
              <a:spcBef>
                <a:spcPts val="300"/>
              </a:spcBef>
              <a:buFont typeface="Arial" panose="020B0604020202020204" pitchFamily="34" charset="0"/>
              <a:buChar char="•"/>
              <a:defRPr sz="2366"/>
            </a:pPr>
            <a:r>
              <a:rPr lang="hu-HU" sz="1400" dirty="0" smtClean="0">
                <a:solidFill>
                  <a:srgbClr val="002060"/>
                </a:solidFill>
              </a:rPr>
              <a:t>Hit- és erkölcstan oktatás problémája</a:t>
            </a:r>
          </a:p>
          <a:p>
            <a:pPr defTabSz="832104">
              <a:spcBef>
                <a:spcPts val="300"/>
              </a:spcBef>
              <a:buFont typeface="Arial" panose="020B0604020202020204" pitchFamily="34" charset="0"/>
              <a:buChar char="•"/>
              <a:defRPr sz="2366"/>
            </a:pPr>
            <a:r>
              <a:rPr lang="hu-HU" sz="1400" dirty="0" smtClean="0">
                <a:solidFill>
                  <a:srgbClr val="002060"/>
                </a:solidFill>
              </a:rPr>
              <a:t>Étkeztetés finanszírozása</a:t>
            </a:r>
          </a:p>
          <a:p>
            <a:pPr defTabSz="832104">
              <a:spcBef>
                <a:spcPts val="300"/>
              </a:spcBef>
              <a:buFont typeface="Arial" panose="020B0604020202020204" pitchFamily="34" charset="0"/>
              <a:buChar char="•"/>
              <a:defRPr sz="2366"/>
            </a:pPr>
            <a:r>
              <a:rPr lang="hu-HU" sz="1400" dirty="0" smtClean="0">
                <a:solidFill>
                  <a:srgbClr val="002060"/>
                </a:solidFill>
              </a:rPr>
              <a:t>Karbantartás - működtetés fogalmának tisztázása</a:t>
            </a:r>
          </a:p>
          <a:p>
            <a:pPr defTabSz="832104">
              <a:spcBef>
                <a:spcPts val="300"/>
              </a:spcBef>
              <a:buFont typeface="Arial" panose="020B0604020202020204" pitchFamily="34" charset="0"/>
              <a:buChar char="•"/>
              <a:defRPr sz="2366"/>
            </a:pPr>
            <a:r>
              <a:rPr lang="hu-HU" sz="1400" dirty="0" smtClean="0">
                <a:solidFill>
                  <a:srgbClr val="002060"/>
                </a:solidFill>
              </a:rPr>
              <a:t>Valamennyi iskolát érintő egyéb problémák (magas gyereklétszámok, testnevelés órák magas száma, pedagógusokra vonatkozó új szabályozások, szaktanárok hiánya, stb.)</a:t>
            </a:r>
            <a:endParaRPr lang="hu-HU" sz="1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38100" dir="5400000" rotWithShape="0">
              <a:srgbClr val="032544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032544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02474A">
                <a:alpha val="4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blurRad="63500" dist="38100" dir="5400000" rotWithShape="0">
            <a:srgbClr val="032544">
              <a:alpha val="4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63500" dist="38100" dir="5400000" rotWithShape="0">
            <a:srgbClr val="032544">
              <a:alpha val="4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38100" dir="5400000" rotWithShape="0">
              <a:srgbClr val="032544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032544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02474A">
                <a:alpha val="4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blurRad="63500" dist="38100" dir="5400000" rotWithShape="0">
            <a:srgbClr val="032544">
              <a:alpha val="4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63500" dist="38100" dir="5400000" rotWithShape="0">
            <a:srgbClr val="032544">
              <a:alpha val="4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272</Words>
  <Application>Microsoft Office PowerPoint</Application>
  <PresentationFormat>Diavetítés a képernyőre (4:3 oldalarány)</PresentationFormat>
  <Paragraphs>49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Default</vt:lpstr>
      <vt:lpstr>Az intézményi működés gyakorlati tapasztalatai</vt:lpstr>
      <vt:lpstr>Az intézményi működés gyakorlati tapasztalatai</vt:lpstr>
      <vt:lpstr>Az intézményi működés gyakorlati tapasztalatai</vt:lpstr>
      <vt:lpstr>Az intézményi működés gyakorlati tapasztalatai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intézményi működés gyakorlati tapasztalatai</dc:title>
  <dc:creator>Tofalvi, Monika - SHU</dc:creator>
  <cp:lastModifiedBy>Tofalvi, Monika - SHU</cp:lastModifiedBy>
  <cp:revision>12</cp:revision>
  <dcterms:modified xsi:type="dcterms:W3CDTF">2015-12-08T17:19:11Z</dcterms:modified>
</cp:coreProperties>
</file>