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2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69E39-4912-4545-B79F-8F869E44A0B5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3B60A-5282-4D1C-81A4-806C418FEA9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3B60A-5282-4D1C-81A4-806C418FEA96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75D08-9211-4CAA-9CEB-43D1D6A177C6}" type="datetimeFigureOut">
              <a:rPr lang="hu-HU" smtClean="0"/>
              <a:t>2015.12.08.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A593-252E-4D80-AD01-5128A42F5BD9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Intézményi gazdálkodás kérdései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intézmény oldaláról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intézményi gazdasági szervezet főbb 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Tervezés, gazdálkodás, beszámolás</a:t>
            </a:r>
          </a:p>
          <a:p>
            <a:r>
              <a:rPr lang="hu-HU" dirty="0" smtClean="0"/>
              <a:t>Állami támogatás igénylése, elszámolása</a:t>
            </a:r>
          </a:p>
          <a:p>
            <a:r>
              <a:rPr lang="hu-HU" dirty="0" smtClean="0"/>
              <a:t>Számviteli – pénzügyi rendszer működtetése</a:t>
            </a:r>
          </a:p>
          <a:p>
            <a:r>
              <a:rPr lang="hu-HU" dirty="0" smtClean="0"/>
              <a:t>Személyzeti, munkaügyi, feladatok ellátása </a:t>
            </a:r>
          </a:p>
          <a:p>
            <a:r>
              <a:rPr lang="hu-HU" dirty="0" smtClean="0"/>
              <a:t>Belső szabályzatok kialakítása,</a:t>
            </a:r>
            <a:r>
              <a:rPr lang="hu-HU" baseline="0" dirty="0" smtClean="0"/>
              <a:t> karbantartása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Tervezés, gazdálkodás, beszámolás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Középtávú tervezésen alapuló éves bevételi előirányzatok és kiadási előirányzatok – költségvetési határozat </a:t>
            </a:r>
          </a:p>
          <a:p>
            <a:r>
              <a:rPr lang="hu-HU" dirty="0" smtClean="0"/>
              <a:t>Előirányzatok módosítása, átcsoportosítása</a:t>
            </a:r>
          </a:p>
          <a:p>
            <a:r>
              <a:rPr lang="hu-HU" dirty="0" smtClean="0"/>
              <a:t>Havi, negyedévi jelentések (KGR – PM </a:t>
            </a:r>
            <a:r>
              <a:rPr lang="hu-HU" dirty="0" err="1" smtClean="0"/>
              <a:t>info</a:t>
            </a:r>
            <a:r>
              <a:rPr lang="hu-HU" dirty="0" smtClean="0"/>
              <a:t>, negyedéves mérlegjelentés)</a:t>
            </a:r>
          </a:p>
          <a:p>
            <a:r>
              <a:rPr lang="hu-HU" dirty="0" smtClean="0"/>
              <a:t>Éves beszámolás</a:t>
            </a:r>
          </a:p>
          <a:p>
            <a:r>
              <a:rPr lang="hu-HU" dirty="0" smtClean="0"/>
              <a:t>Maradvány – irányító szerv dönt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Állami támogatás igénylése, elszámolása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Határidők (alapigénylés 01.31., módosítások 04.30.;</a:t>
            </a:r>
            <a:r>
              <a:rPr lang="hu-HU" baseline="0" dirty="0" smtClean="0"/>
              <a:t> </a:t>
            </a:r>
            <a:r>
              <a:rPr lang="hu-HU" dirty="0" smtClean="0"/>
              <a:t>06.30.; 10.31. elszámolás 03.31.)</a:t>
            </a:r>
          </a:p>
          <a:p>
            <a:r>
              <a:rPr lang="hu-HU" dirty="0" smtClean="0"/>
              <a:t>Jogcímek és normatívák (költségvetési</a:t>
            </a:r>
            <a:r>
              <a:rPr lang="hu-HU" baseline="0" dirty="0" smtClean="0"/>
              <a:t> törvényben)</a:t>
            </a:r>
            <a:endParaRPr lang="hu-HU" dirty="0" smtClean="0"/>
          </a:p>
          <a:p>
            <a:r>
              <a:rPr lang="hu-HU" dirty="0" smtClean="0"/>
              <a:t>Dokumentációk (pl. ingyenes tankönyv, étkezés)</a:t>
            </a:r>
          </a:p>
          <a:p>
            <a:r>
              <a:rPr lang="hu-HU" dirty="0" smtClean="0"/>
              <a:t>Űrlapok (Magyar</a:t>
            </a:r>
            <a:r>
              <a:rPr lang="hu-HU" baseline="0" dirty="0" smtClean="0"/>
              <a:t> Államkincstár)</a:t>
            </a:r>
          </a:p>
          <a:p>
            <a:r>
              <a:rPr lang="hu-HU" baseline="0" dirty="0" smtClean="0"/>
              <a:t>Ellenőrzés (információ az NGM honlapon) 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Számviteli – pénzügyi rendszer működtetése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Könyvelés</a:t>
            </a:r>
          </a:p>
          <a:p>
            <a:pPr lvl="1"/>
            <a:r>
              <a:rPr lang="hu-HU" dirty="0" smtClean="0"/>
              <a:t>Költségvetési és pénzügyi könyvelés</a:t>
            </a:r>
          </a:p>
          <a:p>
            <a:pPr lvl="1"/>
            <a:r>
              <a:rPr lang="hu-HU" dirty="0" smtClean="0"/>
              <a:t>Analitikák</a:t>
            </a:r>
          </a:p>
          <a:p>
            <a:r>
              <a:rPr lang="hu-HU" dirty="0" smtClean="0"/>
              <a:t>Pénztár</a:t>
            </a:r>
          </a:p>
          <a:p>
            <a:r>
              <a:rPr lang="hu-HU" dirty="0" smtClean="0"/>
              <a:t>Adózás</a:t>
            </a:r>
          </a:p>
          <a:p>
            <a:r>
              <a:rPr lang="hu-HU" dirty="0" smtClean="0"/>
              <a:t>Leltározás</a:t>
            </a:r>
          </a:p>
          <a:p>
            <a:r>
              <a:rPr lang="hu-HU" dirty="0" smtClean="0"/>
              <a:t>Étkeztetéshez kapcsolódó rendelések, lemondások, számlázás, pénzbeszedés, nyilvántartás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Személyzeti, munkaügyi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hu-HU" dirty="0" smtClean="0"/>
              <a:t>TB ellátásokhoz kapcsolódó jelentések</a:t>
            </a:r>
          </a:p>
          <a:p>
            <a:pPr lvl="1"/>
            <a:r>
              <a:rPr lang="hu-HU" dirty="0" smtClean="0"/>
              <a:t>Alkalmazottak felvételének, kiléptetésének, besorolásának rögzítése (KIRA)</a:t>
            </a:r>
          </a:p>
          <a:p>
            <a:pPr lvl="1"/>
            <a:r>
              <a:rPr lang="hu-HU" dirty="0" smtClean="0"/>
              <a:t>Szabadság nyilvántartás</a:t>
            </a:r>
          </a:p>
          <a:p>
            <a:pPr lvl="1"/>
            <a:r>
              <a:rPr lang="hu-HU" dirty="0" smtClean="0"/>
              <a:t>Munkaruha juttatás nyilvántartás</a:t>
            </a:r>
          </a:p>
          <a:p>
            <a:pPr lvl="1"/>
            <a:r>
              <a:rPr lang="hu-HU" dirty="0" smtClean="0"/>
              <a:t>Munkába járáshoz kapcsolódó és egyéb juttatások nyilvántartása, rögzítése és számfejtése</a:t>
            </a:r>
            <a:endParaRPr lang="hu-HU" dirty="0"/>
          </a:p>
          <a:p>
            <a:pPr lvl="1"/>
            <a:r>
              <a:rPr lang="hu-HU" dirty="0" smtClean="0"/>
              <a:t>Kereset igazolások kiadása</a:t>
            </a:r>
          </a:p>
          <a:p>
            <a:pPr lvl="1"/>
            <a:r>
              <a:rPr lang="hu-HU" dirty="0" smtClean="0"/>
              <a:t>Munkaügyi nyilvántartások vezetése, személyzeti kartonok</a:t>
            </a:r>
          </a:p>
          <a:p>
            <a:pPr lvl="1"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Belső szabályzatok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/>
              <a:t>A gazdálkodásra vonatkozó főbb szabályzatok</a:t>
            </a:r>
          </a:p>
          <a:p>
            <a:r>
              <a:rPr lang="hu-HU" sz="2800" dirty="0" smtClean="0"/>
              <a:t>Kötelezettségvállalás, ellenjegyzés, utalványozás</a:t>
            </a:r>
          </a:p>
          <a:p>
            <a:r>
              <a:rPr lang="hu-HU" sz="2800" dirty="0" smtClean="0"/>
              <a:t>Számvitel politika</a:t>
            </a:r>
          </a:p>
          <a:p>
            <a:pPr>
              <a:buFontTx/>
              <a:buChar char="-"/>
            </a:pPr>
            <a:r>
              <a:rPr lang="hu-HU" sz="2800" dirty="0" smtClean="0"/>
              <a:t>Számla tükör és számlarend</a:t>
            </a:r>
          </a:p>
          <a:p>
            <a:pPr>
              <a:buFontTx/>
              <a:buChar char="-"/>
            </a:pPr>
            <a:r>
              <a:rPr lang="hu-HU" sz="2800" dirty="0" smtClean="0"/>
              <a:t>Pénzkezelési szabályzat</a:t>
            </a:r>
          </a:p>
          <a:p>
            <a:pPr>
              <a:buFontTx/>
              <a:buChar char="-"/>
            </a:pPr>
            <a:r>
              <a:rPr lang="hu-HU" sz="2800" dirty="0" smtClean="0"/>
              <a:t>Eszközök és források értékelési szabályzata</a:t>
            </a:r>
          </a:p>
          <a:p>
            <a:pPr>
              <a:buFontTx/>
              <a:buChar char="-"/>
            </a:pPr>
            <a:r>
              <a:rPr lang="hu-HU" sz="2800" dirty="0" smtClean="0"/>
              <a:t>Leltározási szabályzat</a:t>
            </a:r>
          </a:p>
          <a:p>
            <a:pPr>
              <a:buFontTx/>
              <a:buChar char="-"/>
            </a:pPr>
            <a:r>
              <a:rPr lang="hu-HU" sz="2800" dirty="0" smtClean="0"/>
              <a:t>Önköltség számítási szabályzat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242594"/>
          </a:xfrm>
        </p:spPr>
        <p:txBody>
          <a:bodyPr/>
          <a:lstStyle/>
          <a:p>
            <a:r>
              <a:rPr lang="hu-HU" dirty="0" smtClean="0"/>
              <a:t>Köszönöm figyelmüket!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229</Words>
  <Application>Microsoft Office PowerPoint</Application>
  <PresentationFormat>Diavetítés a képernyőre (4:3 oldalarány)</PresentationFormat>
  <Paragraphs>55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Intézményi gazdálkodás kérdései</vt:lpstr>
      <vt:lpstr>Az intézményi gazdasági szervezet főbb feladatai</vt:lpstr>
      <vt:lpstr>Tervezés, gazdálkodás, beszámolás </vt:lpstr>
      <vt:lpstr>Állami támogatás igénylése, elszámolása</vt:lpstr>
      <vt:lpstr>Számviteli – pénzügyi rendszer működtetése</vt:lpstr>
      <vt:lpstr>Személyzeti, munkaügyi feladatok</vt:lpstr>
      <vt:lpstr>Belső szabályzatok</vt:lpstr>
      <vt:lpstr>Köszönöm figyelmüket!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Intézményi gazdálkodás kérdései</dc:title>
  <dc:creator>Jutka</dc:creator>
  <cp:lastModifiedBy>Jutka</cp:lastModifiedBy>
  <cp:revision>15</cp:revision>
  <dcterms:created xsi:type="dcterms:W3CDTF">2015-12-08T21:53:07Z</dcterms:created>
  <dcterms:modified xsi:type="dcterms:W3CDTF">2015-12-08T23:14:50Z</dcterms:modified>
</cp:coreProperties>
</file>