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59" r:id="rId6"/>
    <p:sldId id="260" r:id="rId7"/>
    <p:sldId id="261" r:id="rId8"/>
    <p:sldId id="263" r:id="rId9"/>
    <p:sldId id="262" r:id="rId10"/>
    <p:sldId id="266" r:id="rId11"/>
    <p:sldId id="267" r:id="rId12"/>
    <p:sldId id="265" r:id="rId13"/>
    <p:sldId id="270" r:id="rId14"/>
    <p:sldId id="264" r:id="rId15"/>
    <p:sldId id="268" r:id="rId16"/>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9E96AB6B-592F-45FA-89C1-CA556F1641B9}" type="datetimeFigureOut">
              <a:rPr lang="hu-HU" smtClean="0"/>
              <a:t>2015.12.08.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781840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96AB6B-592F-45FA-89C1-CA556F1641B9}" type="datetimeFigureOut">
              <a:rPr lang="hu-HU" smtClean="0"/>
              <a:t>2015.12.08.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4068705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96AB6B-592F-45FA-89C1-CA556F1641B9}" type="datetimeFigureOut">
              <a:rPr lang="hu-HU" smtClean="0"/>
              <a:t>2015.12.08.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2653872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9E96AB6B-592F-45FA-89C1-CA556F1641B9}" type="datetimeFigureOut">
              <a:rPr lang="hu-HU" smtClean="0"/>
              <a:t>2015.12.08.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233377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9E96AB6B-592F-45FA-89C1-CA556F1641B9}" type="datetimeFigureOut">
              <a:rPr lang="hu-HU" smtClean="0"/>
              <a:t>2015.12.08.</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29157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9E96AB6B-592F-45FA-89C1-CA556F1641B9}" type="datetimeFigureOut">
              <a:rPr lang="hu-HU" smtClean="0"/>
              <a:t>2015.12.08.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3059938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9E96AB6B-592F-45FA-89C1-CA556F1641B9}" type="datetimeFigureOut">
              <a:rPr lang="hu-HU" smtClean="0"/>
              <a:t>2015.12.08.</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134386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9E96AB6B-592F-45FA-89C1-CA556F1641B9}" type="datetimeFigureOut">
              <a:rPr lang="hu-HU" smtClean="0"/>
              <a:t>2015.12.08.</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314725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9E96AB6B-592F-45FA-89C1-CA556F1641B9}" type="datetimeFigureOut">
              <a:rPr lang="hu-HU" smtClean="0"/>
              <a:t>2015.12.08.</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421979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E96AB6B-592F-45FA-89C1-CA556F1641B9}" type="datetimeFigureOut">
              <a:rPr lang="hu-HU" smtClean="0"/>
              <a:t>2015.12.08.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224704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9E96AB6B-592F-45FA-89C1-CA556F1641B9}" type="datetimeFigureOut">
              <a:rPr lang="hu-HU" smtClean="0"/>
              <a:t>2015.12.08.</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D29BD3BF-924F-49D1-B5FA-47453942CDC4}" type="slidenum">
              <a:rPr lang="hu-HU" smtClean="0"/>
              <a:t>‹#›</a:t>
            </a:fld>
            <a:endParaRPr lang="hu-HU"/>
          </a:p>
        </p:txBody>
      </p:sp>
    </p:spTree>
    <p:extLst>
      <p:ext uri="{BB962C8B-B14F-4D97-AF65-F5344CB8AC3E}">
        <p14:creationId xmlns:p14="http://schemas.microsoft.com/office/powerpoint/2010/main" val="1216452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6AB6B-592F-45FA-89C1-CA556F1641B9}" type="datetimeFigureOut">
              <a:rPr lang="hu-HU" smtClean="0"/>
              <a:t>2015.12.08.</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BD3BF-924F-49D1-B5FA-47453942CDC4}" type="slidenum">
              <a:rPr lang="hu-HU" smtClean="0"/>
              <a:t>‹#›</a:t>
            </a:fld>
            <a:endParaRPr lang="hu-HU"/>
          </a:p>
        </p:txBody>
      </p:sp>
    </p:spTree>
    <p:extLst>
      <p:ext uri="{BB962C8B-B14F-4D97-AF65-F5344CB8AC3E}">
        <p14:creationId xmlns:p14="http://schemas.microsoft.com/office/powerpoint/2010/main" val="1996135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hu-HU" sz="3200" b="1" dirty="0" smtClean="0">
                <a:latin typeface="Times New Roman" pitchFamily="18" charset="0"/>
                <a:cs typeface="Times New Roman" pitchFamily="18" charset="0"/>
              </a:rPr>
              <a:t>Az intézményi működés alapjai a fenntartó és az intézmény oldaláról</a:t>
            </a:r>
            <a:endParaRPr lang="hu-HU" sz="3200" b="1" dirty="0">
              <a:latin typeface="Times New Roman" pitchFamily="18" charset="0"/>
              <a:cs typeface="Times New Roman" pitchFamily="18" charset="0"/>
            </a:endParaRPr>
          </a:p>
        </p:txBody>
      </p:sp>
      <p:sp>
        <p:nvSpPr>
          <p:cNvPr id="3" name="Alcím 2"/>
          <p:cNvSpPr>
            <a:spLocks noGrp="1"/>
          </p:cNvSpPr>
          <p:nvPr>
            <p:ph type="subTitle" idx="1"/>
          </p:nvPr>
        </p:nvSpPr>
        <p:spPr/>
        <p:txBody>
          <a:bodyPr>
            <a:noAutofit/>
          </a:bodyPr>
          <a:lstStyle/>
          <a:p>
            <a:pPr lvl="0" algn="l"/>
            <a:r>
              <a:rPr lang="hu-HU" sz="2000" b="1" dirty="0" smtClean="0">
                <a:solidFill>
                  <a:prstClr val="black"/>
                </a:solidFill>
                <a:latin typeface="Times New Roman" pitchFamily="18" charset="0"/>
                <a:cs typeface="Times New Roman" pitchFamily="18" charset="0"/>
              </a:rPr>
              <a:t>Budapest, </a:t>
            </a:r>
            <a:r>
              <a:rPr lang="hu-HU" sz="2000" b="1" dirty="0">
                <a:solidFill>
                  <a:prstClr val="black"/>
                </a:solidFill>
                <a:latin typeface="Times New Roman" pitchFamily="18" charset="0"/>
                <a:cs typeface="Times New Roman" pitchFamily="18" charset="0"/>
              </a:rPr>
              <a:t>2015. </a:t>
            </a:r>
            <a:r>
              <a:rPr lang="hu-HU" sz="2000" b="1" dirty="0" smtClean="0">
                <a:solidFill>
                  <a:prstClr val="black"/>
                </a:solidFill>
                <a:latin typeface="Times New Roman" pitchFamily="18" charset="0"/>
                <a:cs typeface="Times New Roman" pitchFamily="18" charset="0"/>
              </a:rPr>
              <a:t>december 9. </a:t>
            </a:r>
          </a:p>
          <a:p>
            <a:pPr lvl="0" algn="l"/>
            <a:r>
              <a:rPr lang="hu-HU" sz="2000" b="1" dirty="0" smtClean="0">
                <a:solidFill>
                  <a:prstClr val="black"/>
                </a:solidFill>
                <a:latin typeface="Times New Roman" pitchFamily="18" charset="0"/>
                <a:cs typeface="Times New Roman" pitchFamily="18" charset="0"/>
              </a:rPr>
              <a:t>         </a:t>
            </a:r>
            <a:endParaRPr lang="hu-HU" sz="2000" b="1" dirty="0">
              <a:solidFill>
                <a:prstClr val="black"/>
              </a:solidFill>
              <a:latin typeface="Times New Roman" pitchFamily="18" charset="0"/>
              <a:cs typeface="Times New Roman" pitchFamily="18" charset="0"/>
            </a:endParaRPr>
          </a:p>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r>
              <a:rPr lang="hu-HU" sz="2000" b="1" dirty="0" err="1" smtClean="0">
                <a:solidFill>
                  <a:prstClr val="black"/>
                </a:solidFill>
                <a:latin typeface="Times New Roman" pitchFamily="18" charset="0"/>
                <a:cs typeface="Times New Roman" pitchFamily="18" charset="0"/>
              </a:rPr>
              <a:t>Appel</a:t>
            </a:r>
            <a:r>
              <a:rPr lang="hu-HU" sz="2000" b="1" dirty="0" smtClean="0">
                <a:solidFill>
                  <a:prstClr val="black"/>
                </a:solidFill>
                <a:latin typeface="Times New Roman" pitchFamily="18" charset="0"/>
                <a:cs typeface="Times New Roman" pitchFamily="18" charset="0"/>
              </a:rPr>
              <a:t> </a:t>
            </a:r>
            <a:r>
              <a:rPr lang="hu-HU" sz="2000" b="1" dirty="0">
                <a:solidFill>
                  <a:prstClr val="black"/>
                </a:solidFill>
                <a:latin typeface="Times New Roman" pitchFamily="18" charset="0"/>
                <a:cs typeface="Times New Roman" pitchFamily="18" charset="0"/>
              </a:rPr>
              <a:t>László</a:t>
            </a:r>
          </a:p>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közoktatási </a:t>
            </a:r>
            <a:r>
              <a:rPr lang="hu-HU" sz="2000" b="1" dirty="0">
                <a:solidFill>
                  <a:prstClr val="black"/>
                </a:solidFill>
                <a:latin typeface="Times New Roman" pitchFamily="18" charset="0"/>
                <a:cs typeface="Times New Roman" pitchFamily="18" charset="0"/>
              </a:rPr>
              <a:t>szakértő</a:t>
            </a:r>
          </a:p>
          <a:p>
            <a:pPr lvl="0" algn="l"/>
            <a:r>
              <a:rPr lang="hu-HU" sz="2400" b="1" dirty="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29288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fontScale="90000"/>
          </a:bodyPr>
          <a:lstStyle/>
          <a:p>
            <a:pPr algn="l">
              <a:lnSpc>
                <a:spcPct val="115000"/>
              </a:lnSpc>
              <a:spcAft>
                <a:spcPts val="1000"/>
              </a:spcAft>
            </a:pP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Az intézmény szakmai ellenőrzése</a:t>
            </a:r>
            <a:r>
              <a:rPr lang="hu-HU" sz="3600" dirty="0" smtClean="0">
                <a:latin typeface="Times New Roman" pitchFamily="18" charset="0"/>
                <a:ea typeface="Calibri"/>
                <a:cs typeface="Times New Roman" pitchFamily="18" charset="0"/>
              </a:rPr>
              <a:t>:</a:t>
            </a:r>
            <a:br>
              <a:rPr lang="hu-HU" sz="3600" dirty="0" smtClean="0">
                <a:latin typeface="Times New Roman" pitchFamily="18" charset="0"/>
                <a:ea typeface="Calibri"/>
                <a:cs typeface="Times New Roman" pitchFamily="18" charset="0"/>
              </a:rPr>
            </a:br>
            <a:r>
              <a:rPr lang="hu-HU" sz="2000" dirty="0" smtClean="0">
                <a:latin typeface="Times New Roman"/>
                <a:ea typeface="Times New Roman"/>
                <a:cs typeface="Times New Roman"/>
              </a:rPr>
              <a:t>86</a:t>
            </a:r>
            <a:r>
              <a:rPr lang="hu-HU" sz="2000" dirty="0">
                <a:latin typeface="Times New Roman"/>
                <a:ea typeface="Times New Roman"/>
                <a:cs typeface="Times New Roman"/>
              </a:rPr>
              <a:t>.§ (2) A köznevelési intézmény pedagógiai-szakmai ellenőrzésében – a (3) bekezdés </a:t>
            </a:r>
            <a:r>
              <a:rPr lang="hu-HU" sz="2000" i="1" dirty="0">
                <a:latin typeface="Times New Roman"/>
                <a:ea typeface="Times New Roman"/>
                <a:cs typeface="Times New Roman"/>
              </a:rPr>
              <a:t>b)</a:t>
            </a:r>
            <a:r>
              <a:rPr lang="hu-HU" sz="2000" dirty="0">
                <a:latin typeface="Times New Roman"/>
                <a:ea typeface="Times New Roman"/>
                <a:cs typeface="Times New Roman"/>
              </a:rPr>
              <a:t> pontjában foglalt kivétellel – köznevelési szakértő vehet részt. Szakképző iskolában folytatott pedagógiai-szakmai ellenőrzést szakmai szakértő bevonásával kell végezni.</a:t>
            </a:r>
            <a:r>
              <a:rPr lang="hu-HU" sz="1800" dirty="0">
                <a:ea typeface="Calibri"/>
                <a:cs typeface="Times New Roman"/>
              </a:rPr>
              <a:t/>
            </a:r>
            <a:br>
              <a:rPr lang="hu-HU" sz="1800" dirty="0">
                <a:ea typeface="Calibri"/>
                <a:cs typeface="Times New Roman"/>
              </a:rPr>
            </a:br>
            <a:r>
              <a:rPr lang="hu-HU" sz="2000" dirty="0">
                <a:latin typeface="Times New Roman"/>
                <a:ea typeface="Times New Roman"/>
                <a:cs typeface="Times New Roman"/>
              </a:rPr>
              <a:t>(</a:t>
            </a:r>
            <a:r>
              <a:rPr lang="hu-HU" sz="2000" b="1" dirty="0">
                <a:latin typeface="Times New Roman"/>
                <a:ea typeface="Times New Roman"/>
                <a:cs typeface="Times New Roman"/>
              </a:rPr>
              <a:t>3) Ha a pedagógiai-szakmai ellenőrzés nemzetiségi feladatot ellátó köznevelési intézményben folyik</a:t>
            </a:r>
            <a:r>
              <a:rPr lang="hu-HU" sz="1800" b="1" dirty="0">
                <a:ea typeface="Calibri"/>
                <a:cs typeface="Times New Roman"/>
              </a:rPr>
              <a:t/>
            </a:r>
            <a:br>
              <a:rPr lang="hu-HU" sz="1800" b="1" dirty="0">
                <a:ea typeface="Calibri"/>
                <a:cs typeface="Times New Roman"/>
              </a:rPr>
            </a:br>
            <a:r>
              <a:rPr lang="hu-HU" sz="2000" i="1" dirty="0">
                <a:latin typeface="Times New Roman"/>
                <a:ea typeface="Times New Roman"/>
                <a:cs typeface="Times New Roman"/>
              </a:rPr>
              <a:t>a)</a:t>
            </a:r>
            <a:r>
              <a:rPr lang="hu-HU" sz="2000" dirty="0">
                <a:latin typeface="Times New Roman"/>
                <a:ea typeface="Times New Roman"/>
                <a:cs typeface="Times New Roman"/>
              </a:rPr>
              <a:t> </a:t>
            </a:r>
            <a:r>
              <a:rPr lang="hu-HU" sz="2000" b="1" dirty="0">
                <a:latin typeface="Times New Roman"/>
                <a:ea typeface="Times New Roman"/>
                <a:cs typeface="Times New Roman"/>
              </a:rPr>
              <a:t>az ellenőrzést a nemzetiség nyelvét beszélő szakértő vezetheti</a:t>
            </a:r>
            <a:r>
              <a:rPr lang="hu-HU" sz="2000" dirty="0">
                <a:latin typeface="Times New Roman"/>
                <a:ea typeface="Times New Roman"/>
                <a:cs typeface="Times New Roman"/>
              </a:rPr>
              <a:t>, ha nincs ilyen szakértő, a vizsgálatot nemzetiség nyelvét beszélő pedagógus bevonásával kell végezni,</a:t>
            </a:r>
            <a:r>
              <a:rPr lang="hu-HU" sz="1800" dirty="0">
                <a:ea typeface="Calibri"/>
                <a:cs typeface="Times New Roman"/>
              </a:rPr>
              <a:t/>
            </a:r>
            <a:br>
              <a:rPr lang="hu-HU" sz="1800" dirty="0">
                <a:ea typeface="Calibri"/>
                <a:cs typeface="Times New Roman"/>
              </a:rPr>
            </a:br>
            <a:r>
              <a:rPr lang="hu-HU" sz="2000" i="1" dirty="0">
                <a:latin typeface="Times New Roman"/>
                <a:ea typeface="Times New Roman"/>
                <a:cs typeface="Times New Roman"/>
              </a:rPr>
              <a:t>b)</a:t>
            </a:r>
            <a:r>
              <a:rPr lang="hu-HU" sz="2000" dirty="0">
                <a:latin typeface="Times New Roman"/>
                <a:ea typeface="Times New Roman"/>
                <a:cs typeface="Times New Roman"/>
              </a:rPr>
              <a:t> </a:t>
            </a:r>
            <a:r>
              <a:rPr lang="hu-HU" sz="2000" b="1" dirty="0">
                <a:latin typeface="Times New Roman"/>
                <a:ea typeface="Times New Roman"/>
                <a:cs typeface="Times New Roman"/>
              </a:rPr>
              <a:t>a pedagógiai-szakmai ellenőrzésről értesíteni kell az országos nemzetiségi önkormányzatot, amely a szakmai ellenőrzésben részt vehet olyan szakirányú felsőfokú végzettséggel és szakterületén szerzett tízéves gyakorlattal rendelkező delegáltjával, aki szakterületének elismert képviselője</a:t>
            </a:r>
            <a:r>
              <a:rPr lang="hu-HU" sz="2000" dirty="0">
                <a:latin typeface="Times New Roman"/>
                <a:ea typeface="Times New Roman"/>
                <a:cs typeface="Times New Roman"/>
              </a:rPr>
              <a:t>.</a:t>
            </a:r>
            <a:r>
              <a:rPr lang="hu-HU" sz="1800" dirty="0">
                <a:ea typeface="Calibri"/>
                <a:cs typeface="Times New Roman"/>
              </a:rPr>
              <a:t/>
            </a:r>
            <a:br>
              <a:rPr lang="hu-HU" sz="1800" dirty="0">
                <a:ea typeface="Calibri"/>
                <a:cs typeface="Times New Roman"/>
              </a:rPr>
            </a:br>
            <a:r>
              <a:rPr lang="hu-HU" sz="2000" dirty="0">
                <a:ea typeface="Calibri"/>
                <a:cs typeface="Times New Roman"/>
              </a:rPr>
              <a:t/>
            </a:r>
            <a:br>
              <a:rPr lang="hu-HU" sz="2000" dirty="0">
                <a:ea typeface="Calibri"/>
                <a:cs typeface="Times New Roman"/>
              </a:rPr>
            </a:br>
            <a:r>
              <a:rPr lang="hu-HU" sz="2000" dirty="0">
                <a:ea typeface="Calibri"/>
                <a:cs typeface="Times New Roman"/>
              </a:rPr>
              <a:t/>
            </a:r>
            <a:br>
              <a:rPr lang="hu-HU" sz="20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2680696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fontScale="90000"/>
          </a:bodyPr>
          <a:lstStyle/>
          <a:p>
            <a:pPr algn="l">
              <a:lnSpc>
                <a:spcPct val="115000"/>
              </a:lnSpc>
              <a:spcAft>
                <a:spcPts val="1000"/>
              </a:spcAft>
            </a:pP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Az intézmény törvényességi ellenőrzése</a:t>
            </a:r>
            <a:r>
              <a:rPr lang="hu-HU" sz="3600" dirty="0" smtClean="0">
                <a:latin typeface="Times New Roman" pitchFamily="18" charset="0"/>
                <a:ea typeface="Calibri"/>
                <a:cs typeface="Times New Roman" pitchFamily="18" charset="0"/>
              </a:rPr>
              <a:t>:</a:t>
            </a:r>
            <a:br>
              <a:rPr lang="hu-HU" sz="3600" dirty="0" smtClean="0">
                <a:latin typeface="Times New Roman" pitchFamily="18" charset="0"/>
                <a:ea typeface="Calibri"/>
                <a:cs typeface="Times New Roman" pitchFamily="18" charset="0"/>
              </a:rPr>
            </a:br>
            <a:r>
              <a:rPr lang="hu-HU" sz="1800" dirty="0">
                <a:ea typeface="Calibri"/>
                <a:cs typeface="Times New Roman"/>
              </a:rPr>
              <a:t/>
            </a:r>
            <a:br>
              <a:rPr lang="hu-HU" sz="1800" dirty="0">
                <a:ea typeface="Calibri"/>
                <a:cs typeface="Times New Roman"/>
              </a:rPr>
            </a:br>
            <a:r>
              <a:rPr lang="hu-HU" sz="2200" dirty="0">
                <a:solidFill>
                  <a:prstClr val="black"/>
                </a:solidFill>
                <a:latin typeface="Times New Roman"/>
                <a:ea typeface="Times New Roman"/>
                <a:cs typeface="Times New Roman"/>
              </a:rPr>
              <a:t>23.§ (3) </a:t>
            </a:r>
            <a:r>
              <a:rPr lang="hu-HU" sz="2200" b="1" dirty="0">
                <a:solidFill>
                  <a:prstClr val="black"/>
                </a:solidFill>
                <a:latin typeface="Times New Roman"/>
                <a:ea typeface="Times New Roman"/>
                <a:cs typeface="Times New Roman"/>
              </a:rPr>
              <a:t>Újonnan induló nevelési-oktatási forma esetében </a:t>
            </a:r>
            <a:r>
              <a:rPr lang="hu-HU" sz="2200" dirty="0">
                <a:solidFill>
                  <a:prstClr val="black"/>
                </a:solidFill>
                <a:latin typeface="Times New Roman"/>
                <a:ea typeface="Times New Roman"/>
                <a:cs typeface="Times New Roman"/>
              </a:rPr>
              <a:t>az 22. § (1)–(2) bekezdésben meghatározottak szerinti működéshez szükséges feltételeket – az iskolatípusnak megfelelő, adott évben nem induló évfolyamok, osztályok, csoportok vonatkozásában – felmenő rendszerben, fokozatosan elégséges megteremteni. A feltételek fokozatos megteremtését </a:t>
            </a:r>
            <a:r>
              <a:rPr lang="hu-HU" sz="2200" b="1" dirty="0">
                <a:solidFill>
                  <a:prstClr val="black"/>
                </a:solidFill>
                <a:latin typeface="Times New Roman"/>
                <a:ea typeface="Times New Roman"/>
                <a:cs typeface="Times New Roman"/>
              </a:rPr>
              <a:t>a kormányhivatal törvényességi ellenőrzés keretében évente vizsgálja</a:t>
            </a:r>
            <a:r>
              <a:rPr lang="hu-HU" sz="2200" dirty="0">
                <a:solidFill>
                  <a:prstClr val="black"/>
                </a:solidFill>
                <a:latin typeface="Times New Roman"/>
                <a:ea typeface="Times New Roman"/>
                <a:cs typeface="Times New Roman"/>
              </a:rPr>
              <a:t>. Ha ennek keretében megállapítást nyer, hogy az (5) bekezdés szerinti ütemtervben vállalt feltételek nem teljesülnek, a működési engedély visszavonásra kerül.</a:t>
            </a:r>
            <a:r>
              <a:rPr lang="hu-HU" sz="2200" dirty="0">
                <a:ea typeface="Calibri"/>
                <a:cs typeface="Times New Roman"/>
              </a:rPr>
              <a:t/>
            </a:r>
            <a:br>
              <a:rPr lang="hu-HU" sz="2200" dirty="0">
                <a:ea typeface="Calibri"/>
                <a:cs typeface="Times New Roman"/>
              </a:rPr>
            </a:br>
            <a:r>
              <a:rPr lang="hu-HU" sz="2200" dirty="0">
                <a:ea typeface="Calibri"/>
                <a:cs typeface="Times New Roman"/>
              </a:rPr>
              <a:t/>
            </a:r>
            <a:br>
              <a:rPr lang="hu-HU" sz="22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330810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a:bodyPr>
          <a:lstStyle/>
          <a:p>
            <a:pPr algn="l">
              <a:lnSpc>
                <a:spcPct val="115000"/>
              </a:lnSpc>
              <a:spcAft>
                <a:spcPts val="1000"/>
              </a:spcAft>
            </a:pP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Az intézmény hatósági ellenőrzése:</a:t>
            </a:r>
            <a:r>
              <a:rPr lang="hu-HU" sz="2000" b="1" dirty="0">
                <a:ea typeface="Calibri"/>
                <a:cs typeface="Times New Roman"/>
              </a:rPr>
              <a:t/>
            </a:r>
            <a:br>
              <a:rPr lang="hu-HU" sz="2000" b="1" dirty="0">
                <a:ea typeface="Calibri"/>
                <a:cs typeface="Times New Roman"/>
              </a:rPr>
            </a:br>
            <a:r>
              <a:rPr lang="hu-HU" sz="2000" dirty="0">
                <a:ea typeface="Calibri"/>
                <a:cs typeface="Times New Roman"/>
              </a:rPr>
              <a:t/>
            </a:r>
            <a:br>
              <a:rPr lang="hu-HU" sz="2000" dirty="0">
                <a:ea typeface="Calibri"/>
                <a:cs typeface="Times New Roman"/>
              </a:rPr>
            </a:br>
            <a:r>
              <a:rPr lang="hu-HU" sz="2400" b="1" dirty="0">
                <a:latin typeface="Times New Roman"/>
                <a:ea typeface="Times New Roman"/>
                <a:cs typeface="Times New Roman"/>
              </a:rPr>
              <a:t>79. </a:t>
            </a:r>
            <a:r>
              <a:rPr lang="hu-HU" sz="2400" b="1" dirty="0" smtClean="0">
                <a:latin typeface="Times New Roman"/>
                <a:ea typeface="Times New Roman"/>
                <a:cs typeface="Times New Roman"/>
              </a:rPr>
              <a:t>§</a:t>
            </a:r>
            <a:r>
              <a:rPr lang="hu-HU" sz="2000" dirty="0">
                <a:ea typeface="Times New Roman"/>
                <a:cs typeface="Times New Roman"/>
              </a:rPr>
              <a:t> </a:t>
            </a:r>
            <a:r>
              <a:rPr lang="hu-HU" sz="2400" b="1" dirty="0" smtClean="0">
                <a:latin typeface="Times New Roman"/>
                <a:ea typeface="Times New Roman"/>
                <a:cs typeface="Times New Roman"/>
              </a:rPr>
              <a:t>(2</a:t>
            </a:r>
            <a:r>
              <a:rPr lang="hu-HU" sz="2400" b="1" dirty="0">
                <a:latin typeface="Times New Roman"/>
                <a:ea typeface="Times New Roman"/>
                <a:cs typeface="Times New Roman"/>
              </a:rPr>
              <a:t>) A kormányhivatal hatósági ellenőrzés keretében vizsgálja a köznevelési intézmény jogszabályi feltételeknek megfelelő működését.</a:t>
            </a:r>
            <a:r>
              <a:rPr lang="hu-HU" sz="2000" dirty="0">
                <a:ea typeface="Calibri"/>
                <a:cs typeface="Times New Roman"/>
              </a:rPr>
              <a:t/>
            </a:r>
            <a:br>
              <a:rPr lang="hu-HU" sz="20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4275490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fontScale="90000"/>
          </a:bodyPr>
          <a:lstStyle/>
          <a:p>
            <a:pPr marL="342900" lvl="0" indent="-342900" algn="l">
              <a:lnSpc>
                <a:spcPct val="150000"/>
              </a:lnSpc>
              <a:spcAft>
                <a:spcPts val="0"/>
              </a:spcAft>
              <a:buFont typeface="+mj-lt"/>
              <a:buAutoNum type="alphaLcParenR"/>
            </a:pP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100" b="1" dirty="0" smtClean="0">
                <a:latin typeface="Times New Roman" pitchFamily="18" charset="0"/>
                <a:ea typeface="Calibri"/>
                <a:cs typeface="Times New Roman" pitchFamily="18" charset="0"/>
              </a:rPr>
              <a:t>A hatósági ellenőrzés területei:</a:t>
            </a:r>
            <a:r>
              <a:rPr lang="hu-HU" sz="2000" b="1" dirty="0">
                <a:ea typeface="Calibri"/>
                <a:cs typeface="Times New Roman"/>
              </a:rPr>
              <a:t/>
            </a:r>
            <a:br>
              <a:rPr lang="hu-HU" sz="2000" b="1" dirty="0">
                <a:ea typeface="Calibri"/>
                <a:cs typeface="Times New Roman"/>
              </a:rPr>
            </a:br>
            <a:r>
              <a:rPr lang="hu-HU" sz="2000" b="1" dirty="0" smtClean="0">
                <a:ea typeface="Calibri"/>
                <a:cs typeface="Times New Roman"/>
              </a:rPr>
              <a:t>- </a:t>
            </a:r>
            <a:r>
              <a:rPr lang="hu-HU" sz="2000" dirty="0" smtClean="0">
                <a:latin typeface="Times New Roman" pitchFamily="18" charset="0"/>
                <a:ea typeface="Calibri"/>
                <a:cs typeface="Times New Roman" pitchFamily="18" charset="0"/>
              </a:rPr>
              <a:t>az </a:t>
            </a:r>
            <a:r>
              <a:rPr lang="hu-HU" sz="2000" b="1" dirty="0">
                <a:latin typeface="Times New Roman" pitchFamily="18" charset="0"/>
                <a:ea typeface="Calibri"/>
                <a:cs typeface="Times New Roman" pitchFamily="18" charset="0"/>
              </a:rPr>
              <a:t>egyenlő bánásmód</a:t>
            </a:r>
            <a:r>
              <a:rPr lang="hu-HU" sz="2000" dirty="0">
                <a:latin typeface="Times New Roman" pitchFamily="18" charset="0"/>
                <a:ea typeface="Calibri"/>
                <a:cs typeface="Times New Roman" pitchFamily="18" charset="0"/>
              </a:rPr>
              <a:t> követelményére,</a:t>
            </a:r>
            <a:br>
              <a:rPr lang="hu-HU" sz="2000" dirty="0">
                <a:latin typeface="Times New Roman" pitchFamily="18" charset="0"/>
                <a:ea typeface="Calibri"/>
                <a:cs typeface="Times New Roman" pitchFamily="18" charset="0"/>
              </a:rPr>
            </a:br>
            <a:r>
              <a:rPr lang="hu-HU" sz="2000" dirty="0" smtClean="0">
                <a:latin typeface="Times New Roman" pitchFamily="18" charset="0"/>
                <a:ea typeface="Calibri"/>
                <a:cs typeface="Times New Roman" pitchFamily="18" charset="0"/>
              </a:rPr>
              <a:t>- a </a:t>
            </a:r>
            <a:r>
              <a:rPr lang="hu-HU" sz="2000" b="1" dirty="0">
                <a:latin typeface="Times New Roman" pitchFamily="18" charset="0"/>
                <a:ea typeface="Calibri"/>
                <a:cs typeface="Times New Roman" pitchFamily="18" charset="0"/>
              </a:rPr>
              <a:t>kötelező felvételre</a:t>
            </a:r>
            <a:r>
              <a:rPr lang="hu-HU" sz="2000" dirty="0">
                <a:latin typeface="Times New Roman" pitchFamily="18" charset="0"/>
                <a:ea typeface="Calibri"/>
                <a:cs typeface="Times New Roman" pitchFamily="18" charset="0"/>
              </a:rPr>
              <a:t> vonatkozó feladatok ellátására,</a:t>
            </a:r>
            <a:br>
              <a:rPr lang="hu-HU" sz="2000" dirty="0">
                <a:latin typeface="Times New Roman" pitchFamily="18" charset="0"/>
                <a:ea typeface="Calibri"/>
                <a:cs typeface="Times New Roman" pitchFamily="18" charset="0"/>
              </a:rPr>
            </a:br>
            <a:r>
              <a:rPr lang="hu-HU" sz="2000" dirty="0" smtClean="0">
                <a:latin typeface="Times New Roman" pitchFamily="18" charset="0"/>
                <a:ea typeface="Calibri"/>
                <a:cs typeface="Times New Roman" pitchFamily="18" charset="0"/>
              </a:rPr>
              <a:t>- az </a:t>
            </a:r>
            <a:r>
              <a:rPr lang="hu-HU" sz="2000" dirty="0">
                <a:latin typeface="Times New Roman" pitchFamily="18" charset="0"/>
                <a:ea typeface="Calibri"/>
                <a:cs typeface="Times New Roman" pitchFamily="18" charset="0"/>
              </a:rPr>
              <a:t>osztály-, csoportlétszámra, a gyermek- és tanulói balesetvédelemre, a tanulói óraterhelésre,</a:t>
            </a:r>
            <a:br>
              <a:rPr lang="hu-HU" sz="2000" dirty="0">
                <a:latin typeface="Times New Roman" pitchFamily="18" charset="0"/>
                <a:ea typeface="Calibri"/>
                <a:cs typeface="Times New Roman" pitchFamily="18" charset="0"/>
              </a:rPr>
            </a:br>
            <a:r>
              <a:rPr lang="hu-HU" sz="2000" dirty="0" smtClean="0">
                <a:latin typeface="Times New Roman" pitchFamily="18" charset="0"/>
                <a:ea typeface="Calibri"/>
                <a:cs typeface="Times New Roman" pitchFamily="18" charset="0"/>
              </a:rPr>
              <a:t>- a </a:t>
            </a:r>
            <a:r>
              <a:rPr lang="hu-HU" sz="2000" dirty="0">
                <a:latin typeface="Times New Roman" pitchFamily="18" charset="0"/>
                <a:ea typeface="Calibri"/>
                <a:cs typeface="Times New Roman" pitchFamily="18" charset="0"/>
              </a:rPr>
              <a:t>tanulmányok alatti és az állami </a:t>
            </a:r>
            <a:r>
              <a:rPr lang="hu-HU" sz="2000" b="1" dirty="0">
                <a:latin typeface="Times New Roman" pitchFamily="18" charset="0"/>
                <a:ea typeface="Calibri"/>
                <a:cs typeface="Times New Roman" pitchFamily="18" charset="0"/>
              </a:rPr>
              <a:t>vizsgák</a:t>
            </a:r>
            <a:r>
              <a:rPr lang="hu-HU" sz="2000" dirty="0">
                <a:latin typeface="Times New Roman" pitchFamily="18" charset="0"/>
                <a:ea typeface="Calibri"/>
                <a:cs typeface="Times New Roman" pitchFamily="18" charset="0"/>
              </a:rPr>
              <a:t> megszervezésére, lebonyolítására,</a:t>
            </a:r>
            <a:br>
              <a:rPr lang="hu-HU" sz="2000" dirty="0">
                <a:latin typeface="Times New Roman" pitchFamily="18" charset="0"/>
                <a:ea typeface="Calibri"/>
                <a:cs typeface="Times New Roman" pitchFamily="18" charset="0"/>
              </a:rPr>
            </a:br>
            <a:r>
              <a:rPr lang="hu-HU" sz="2000" dirty="0" smtClean="0">
                <a:latin typeface="Times New Roman" pitchFamily="18" charset="0"/>
                <a:ea typeface="Calibri"/>
                <a:cs typeface="Times New Roman" pitchFamily="18" charset="0"/>
              </a:rPr>
              <a:t>- az </a:t>
            </a:r>
            <a:r>
              <a:rPr lang="hu-HU" sz="2000" b="1" dirty="0">
                <a:latin typeface="Times New Roman" pitchFamily="18" charset="0"/>
                <a:ea typeface="Calibri"/>
                <a:cs typeface="Times New Roman" pitchFamily="18" charset="0"/>
              </a:rPr>
              <a:t>alkalmazási</a:t>
            </a:r>
            <a:r>
              <a:rPr lang="hu-HU" sz="2000" dirty="0">
                <a:latin typeface="Times New Roman" pitchFamily="18" charset="0"/>
                <a:ea typeface="Calibri"/>
                <a:cs typeface="Times New Roman" pitchFamily="18" charset="0"/>
              </a:rPr>
              <a:t> feltételekre, a kötelező </a:t>
            </a:r>
            <a:r>
              <a:rPr lang="hu-HU" sz="2000" b="1" dirty="0">
                <a:latin typeface="Times New Roman" pitchFamily="18" charset="0"/>
                <a:ea typeface="Calibri"/>
                <a:cs typeface="Times New Roman" pitchFamily="18" charset="0"/>
              </a:rPr>
              <a:t>tanügyi nyilvántartások</a:t>
            </a:r>
            <a:r>
              <a:rPr lang="hu-HU" sz="2000" dirty="0">
                <a:latin typeface="Times New Roman" pitchFamily="18" charset="0"/>
                <a:ea typeface="Calibri"/>
                <a:cs typeface="Times New Roman" pitchFamily="18" charset="0"/>
              </a:rPr>
              <a:t> vezetésére és valódiságára,</a:t>
            </a:r>
            <a:br>
              <a:rPr lang="hu-HU" sz="2000" dirty="0">
                <a:latin typeface="Times New Roman" pitchFamily="18" charset="0"/>
                <a:ea typeface="Calibri"/>
                <a:cs typeface="Times New Roman" pitchFamily="18" charset="0"/>
              </a:rPr>
            </a:br>
            <a:r>
              <a:rPr lang="hu-HU" sz="2000" dirty="0" smtClean="0">
                <a:latin typeface="Times New Roman" pitchFamily="18" charset="0"/>
                <a:ea typeface="Calibri"/>
                <a:cs typeface="Times New Roman" pitchFamily="18" charset="0"/>
              </a:rPr>
              <a:t>- a </a:t>
            </a:r>
            <a:r>
              <a:rPr lang="hu-HU" sz="2000" dirty="0">
                <a:latin typeface="Times New Roman" pitchFamily="18" charset="0"/>
                <a:ea typeface="Calibri"/>
                <a:cs typeface="Times New Roman" pitchFamily="18" charset="0"/>
              </a:rPr>
              <a:t>minimális (kötelező) </a:t>
            </a:r>
            <a:r>
              <a:rPr lang="hu-HU" sz="2000" b="1" dirty="0">
                <a:latin typeface="Times New Roman" pitchFamily="18" charset="0"/>
                <a:ea typeface="Calibri"/>
                <a:cs typeface="Times New Roman" pitchFamily="18" charset="0"/>
              </a:rPr>
              <a:t>eszközök és felszerelések</a:t>
            </a:r>
            <a:r>
              <a:rPr lang="hu-HU" sz="2000" dirty="0">
                <a:latin typeface="Times New Roman" pitchFamily="18" charset="0"/>
                <a:ea typeface="Calibri"/>
                <a:cs typeface="Times New Roman" pitchFamily="18" charset="0"/>
              </a:rPr>
              <a:t> meglétére,</a:t>
            </a:r>
            <a:br>
              <a:rPr lang="hu-HU" sz="2000" dirty="0">
                <a:latin typeface="Times New Roman" pitchFamily="18" charset="0"/>
                <a:ea typeface="Calibri"/>
                <a:cs typeface="Times New Roman" pitchFamily="18" charset="0"/>
              </a:rPr>
            </a:br>
            <a:r>
              <a:rPr lang="hu-HU" sz="2000" dirty="0">
                <a:latin typeface="Times New Roman" pitchFamily="18" charset="0"/>
                <a:ea typeface="Calibri"/>
                <a:cs typeface="Times New Roman" pitchFamily="18" charset="0"/>
              </a:rPr>
              <a:t>a köznevelési feladatok </a:t>
            </a:r>
            <a:r>
              <a:rPr lang="hu-HU" sz="2000" b="1" dirty="0">
                <a:latin typeface="Times New Roman" pitchFamily="18" charset="0"/>
                <a:ea typeface="Calibri"/>
                <a:cs typeface="Times New Roman" pitchFamily="18" charset="0"/>
              </a:rPr>
              <a:t>ingyenességére</a:t>
            </a:r>
            <a:r>
              <a:rPr lang="hu-HU" sz="2000" dirty="0">
                <a:latin typeface="Times New Roman" pitchFamily="18" charset="0"/>
                <a:ea typeface="Calibri"/>
                <a:cs typeface="Times New Roman" pitchFamily="18" charset="0"/>
              </a:rPr>
              <a:t>, a tankönyvek és más tanulói felszerelések biztosítására,</a:t>
            </a:r>
            <a:r>
              <a:rPr lang="hu-HU" sz="2000" dirty="0">
                <a:latin typeface="Arial"/>
                <a:ea typeface="Calibri"/>
                <a:cs typeface="Times New Roman"/>
              </a:rPr>
              <a:t/>
            </a:r>
            <a:br>
              <a:rPr lang="hu-HU" sz="2000" dirty="0">
                <a:latin typeface="Arial"/>
                <a:ea typeface="Calibri"/>
                <a:cs typeface="Times New Roman"/>
              </a:rPr>
            </a:br>
            <a:r>
              <a:rPr lang="hu-HU" sz="2000" dirty="0" smtClean="0">
                <a:latin typeface="Arial"/>
                <a:ea typeface="Calibri"/>
                <a:cs typeface="Times New Roman"/>
              </a:rPr>
              <a:t>.</a:t>
            </a:r>
            <a:r>
              <a:rPr lang="hu-HU" sz="2000" dirty="0">
                <a:latin typeface="Arial"/>
                <a:ea typeface="Calibri"/>
                <a:cs typeface="Times New Roman"/>
              </a:rPr>
              <a:t/>
            </a:r>
            <a:br>
              <a:rPr lang="hu-HU" sz="2000" dirty="0">
                <a:latin typeface="Arial"/>
                <a:ea typeface="Calibri"/>
                <a:cs typeface="Times New Roman"/>
              </a:rPr>
            </a:br>
            <a:r>
              <a:rPr lang="hu-HU" sz="2000" dirty="0">
                <a:latin typeface="Times New Roman" pitchFamily="18" charset="0"/>
                <a:ea typeface="Calibri"/>
                <a:cs typeface="Times New Roman" pitchFamily="18" charset="0"/>
              </a:rPr>
              <a:t/>
            </a:r>
            <a:br>
              <a:rPr lang="hu-HU" sz="2000" dirty="0">
                <a:latin typeface="Times New Roman" pitchFamily="18" charset="0"/>
                <a:ea typeface="Calibri"/>
                <a:cs typeface="Times New Roman" pitchFamily="18" charset="0"/>
              </a:rPr>
            </a:br>
            <a:r>
              <a:rPr lang="hu-HU" sz="2000" dirty="0">
                <a:ea typeface="Calibri"/>
                <a:cs typeface="Times New Roman"/>
              </a:rPr>
              <a:t/>
            </a:r>
            <a:br>
              <a:rPr lang="hu-HU" sz="20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2678792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fontScale="90000"/>
          </a:bodyPr>
          <a:lstStyle/>
          <a:p>
            <a:pPr algn="l">
              <a:lnSpc>
                <a:spcPct val="115000"/>
              </a:lnSpc>
              <a:spcAft>
                <a:spcPts val="1000"/>
              </a:spcAft>
            </a:pP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Az intézmény hatósági ellenőrzése:</a:t>
            </a:r>
            <a:br>
              <a:rPr lang="hu-HU" sz="3600" b="1" dirty="0" smtClean="0">
                <a:latin typeface="Times New Roman" pitchFamily="18" charset="0"/>
                <a:ea typeface="Calibri"/>
                <a:cs typeface="Times New Roman" pitchFamily="18" charset="0"/>
              </a:rPr>
            </a:br>
            <a:r>
              <a:rPr lang="hu-HU" sz="2000" dirty="0">
                <a:latin typeface="Times New Roman"/>
                <a:ea typeface="Times New Roman"/>
                <a:cs typeface="Times New Roman"/>
              </a:rPr>
              <a:t>79.§ (6) Ha a kormányhivatal </a:t>
            </a:r>
            <a:r>
              <a:rPr lang="hu-HU" sz="2000" b="1" dirty="0">
                <a:latin typeface="Times New Roman"/>
                <a:ea typeface="Times New Roman"/>
                <a:cs typeface="Times New Roman"/>
              </a:rPr>
              <a:t>a hatósági ellenőrzés során </a:t>
            </a:r>
            <a:r>
              <a:rPr lang="hu-HU" sz="2000" dirty="0">
                <a:latin typeface="Times New Roman"/>
                <a:ea typeface="Times New Roman"/>
                <a:cs typeface="Times New Roman"/>
              </a:rPr>
              <a:t>feltárja, hogy a nevelési-oktatási intézmény </a:t>
            </a:r>
            <a:r>
              <a:rPr lang="hu-HU" sz="2000" b="1" dirty="0">
                <a:latin typeface="Times New Roman"/>
                <a:ea typeface="Times New Roman"/>
                <a:cs typeface="Times New Roman"/>
              </a:rPr>
              <a:t>a felvételi, átvételi kérelem elbírálása során megsértette az egyenlő bánásmód követelményét,</a:t>
            </a:r>
            <a:r>
              <a:rPr lang="hu-HU" sz="2000" dirty="0">
                <a:latin typeface="Times New Roman"/>
                <a:ea typeface="Times New Roman"/>
                <a:cs typeface="Times New Roman"/>
              </a:rPr>
              <a:t> az érintett szülő kérelmére megállapítja az óvodai felvétel, a tanulói jogviszony, a kollégiumi tagsági viszony létrejöttét. </a:t>
            </a:r>
            <a:r>
              <a:rPr lang="hu-HU" sz="2000" dirty="0" smtClean="0">
                <a:latin typeface="Times New Roman"/>
                <a:ea typeface="Times New Roman"/>
                <a:cs typeface="Times New Roman"/>
              </a:rPr>
              <a:t/>
            </a:r>
            <a:br>
              <a:rPr lang="hu-HU" sz="2000" dirty="0" smtClean="0">
                <a:latin typeface="Times New Roman"/>
                <a:ea typeface="Times New Roman"/>
                <a:cs typeface="Times New Roman"/>
              </a:rPr>
            </a:br>
            <a:r>
              <a:rPr lang="hu-HU" sz="2000" dirty="0">
                <a:latin typeface="Times New Roman"/>
                <a:ea typeface="Times New Roman"/>
                <a:cs typeface="Times New Roman"/>
              </a:rPr>
              <a:t/>
            </a:r>
            <a:br>
              <a:rPr lang="hu-HU" sz="2000" dirty="0">
                <a:latin typeface="Times New Roman"/>
                <a:ea typeface="Times New Roman"/>
                <a:cs typeface="Times New Roman"/>
              </a:rPr>
            </a:br>
            <a:r>
              <a:rPr lang="hu-HU" sz="2000" dirty="0" smtClean="0">
                <a:latin typeface="Times New Roman"/>
                <a:ea typeface="Times New Roman"/>
                <a:cs typeface="Times New Roman"/>
              </a:rPr>
              <a:t>A </a:t>
            </a:r>
            <a:r>
              <a:rPr lang="hu-HU" sz="2000" dirty="0">
                <a:latin typeface="Times New Roman"/>
                <a:ea typeface="Times New Roman"/>
                <a:cs typeface="Times New Roman"/>
              </a:rPr>
              <a:t>kormányhivatal akkor hozhat határozatot a felvételi, átvételi kérelem tárgyában, ha a kérelem benyújtásától számítva kevesebb, mint százötven nap telt el. </a:t>
            </a:r>
            <a:r>
              <a:rPr lang="hu-HU" sz="2000" dirty="0" smtClean="0">
                <a:latin typeface="Times New Roman"/>
                <a:ea typeface="Times New Roman"/>
                <a:cs typeface="Times New Roman"/>
              </a:rPr>
              <a:t/>
            </a:r>
            <a:br>
              <a:rPr lang="hu-HU" sz="2000" dirty="0" smtClean="0">
                <a:latin typeface="Times New Roman"/>
                <a:ea typeface="Times New Roman"/>
                <a:cs typeface="Times New Roman"/>
              </a:rPr>
            </a:br>
            <a:r>
              <a:rPr lang="hu-HU" sz="2000" dirty="0">
                <a:latin typeface="Times New Roman"/>
                <a:ea typeface="Times New Roman"/>
                <a:cs typeface="Times New Roman"/>
              </a:rPr>
              <a:t/>
            </a:r>
            <a:br>
              <a:rPr lang="hu-HU" sz="2000" dirty="0">
                <a:latin typeface="Times New Roman"/>
                <a:ea typeface="Times New Roman"/>
                <a:cs typeface="Times New Roman"/>
              </a:rPr>
            </a:br>
            <a:r>
              <a:rPr lang="hu-HU" sz="2000" dirty="0" smtClean="0">
                <a:latin typeface="Times New Roman"/>
                <a:ea typeface="Times New Roman"/>
                <a:cs typeface="Times New Roman"/>
              </a:rPr>
              <a:t>A </a:t>
            </a:r>
            <a:r>
              <a:rPr lang="hu-HU" sz="2000" dirty="0">
                <a:latin typeface="Times New Roman"/>
                <a:ea typeface="Times New Roman"/>
                <a:cs typeface="Times New Roman"/>
              </a:rPr>
              <a:t>kormányhivatal határozatát az osztály, csoport maximális létszámhatárokat megállapító rendelkezésekre és az iskolai felvételi arányokra vonatkozó rendelkezésekre tekintet nélkül végre kell hajtani. A kormányhivatal mindaddig, amíg az érintett gyermek, tanuló az adott nevelési-oktatási intézménnyel óvodai felvételi jogviszonyban, tanulói jogviszonyban, kollégiumi tagsági viszonyban áll, szükség szerint, de minden nevelési, tanítási évben legalább egy alkalommal meggyőződik arról, hogy sérült-e az egyenlő bánásmód követelménye a nevelési-oktatási intézményben.</a:t>
            </a:r>
            <a:r>
              <a:rPr lang="hu-HU" sz="3200" dirty="0">
                <a:ea typeface="Calibri"/>
                <a:cs typeface="Times New Roman"/>
              </a:rPr>
              <a:t/>
            </a:r>
            <a:br>
              <a:rPr lang="hu-HU" sz="3200" dirty="0">
                <a:ea typeface="Calibri"/>
                <a:cs typeface="Times New Roman"/>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2000" dirty="0">
                <a:ea typeface="Calibri"/>
                <a:cs typeface="Times New Roman"/>
              </a:rPr>
              <a:t/>
            </a:r>
            <a:br>
              <a:rPr lang="hu-HU" sz="2000" dirty="0">
                <a:ea typeface="Calibri"/>
                <a:cs typeface="Times New Roman"/>
              </a:rPr>
            </a:br>
            <a:r>
              <a:rPr lang="hu-HU" sz="2000" dirty="0" smtClean="0">
                <a:latin typeface="Times New Roman"/>
                <a:ea typeface="Times New Roman"/>
                <a:cs typeface="Times New Roman"/>
              </a:rPr>
              <a:t/>
            </a:r>
            <a:br>
              <a:rPr lang="hu-HU" sz="2000"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000" dirty="0">
                <a:ea typeface="Calibri"/>
                <a:cs typeface="Times New Roman"/>
              </a:rPr>
              <a:t/>
            </a:r>
            <a:br>
              <a:rPr lang="hu-HU" sz="20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990048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fontScale="90000"/>
          </a:bodyPr>
          <a:lstStyle/>
          <a:p>
            <a:pPr>
              <a:lnSpc>
                <a:spcPct val="115000"/>
              </a:lnSpc>
              <a:spcAft>
                <a:spcPts val="1000"/>
              </a:spcAft>
            </a:pP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a:latin typeface="Times New Roman" pitchFamily="18" charset="0"/>
                <a:ea typeface="Calibri"/>
                <a:cs typeface="Times New Roman" pitchFamily="18" charset="0"/>
              </a:rPr>
              <a:t/>
            </a:r>
            <a:br>
              <a:rPr lang="hu-HU" sz="360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
            </a:r>
            <a:br>
              <a:rPr lang="hu-HU" sz="3600" b="1" dirty="0" smtClean="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Köszönöm </a:t>
            </a:r>
            <a:r>
              <a:rPr lang="hu-HU" sz="3600" b="1" smtClean="0">
                <a:latin typeface="Times New Roman" pitchFamily="18" charset="0"/>
                <a:ea typeface="Calibri"/>
                <a:cs typeface="Times New Roman" pitchFamily="18" charset="0"/>
              </a:rPr>
              <a:t>a figyelmet!</a:t>
            </a: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2000" dirty="0">
                <a:ea typeface="Calibri"/>
                <a:cs typeface="Times New Roman"/>
              </a:rPr>
              <a:t/>
            </a:r>
            <a:br>
              <a:rPr lang="hu-HU" sz="2000" dirty="0">
                <a:ea typeface="Calibri"/>
                <a:cs typeface="Times New Roman"/>
              </a:rPr>
            </a:br>
            <a:r>
              <a:rPr lang="hu-HU" sz="2000" dirty="0" smtClean="0">
                <a:latin typeface="Times New Roman"/>
                <a:ea typeface="Times New Roman"/>
                <a:cs typeface="Times New Roman"/>
              </a:rPr>
              <a:t/>
            </a:r>
            <a:br>
              <a:rPr lang="hu-HU" sz="2000"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000" dirty="0">
                <a:ea typeface="Calibri"/>
                <a:cs typeface="Times New Roman"/>
              </a:rPr>
              <a:t/>
            </a:r>
            <a:br>
              <a:rPr lang="hu-HU" sz="20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881276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11560" y="404664"/>
            <a:ext cx="7846640" cy="5472607"/>
          </a:xfrm>
        </p:spPr>
        <p:txBody>
          <a:bodyPr>
            <a:normAutofit/>
          </a:bodyPr>
          <a:lstStyle/>
          <a:p>
            <a:pPr algn="l">
              <a:lnSpc>
                <a:spcPct val="115000"/>
              </a:lnSpc>
              <a:spcAft>
                <a:spcPts val="1000"/>
              </a:spcAft>
            </a:pPr>
            <a:r>
              <a:rPr lang="hu-HU" sz="3600" b="1" dirty="0">
                <a:latin typeface="Times New Roman"/>
                <a:ea typeface="Times New Roman"/>
                <a:cs typeface="Times New Roman"/>
              </a:rPr>
              <a:t/>
            </a:r>
            <a:br>
              <a:rPr lang="hu-HU" sz="3600" b="1" dirty="0">
                <a:latin typeface="Times New Roman"/>
                <a:ea typeface="Times New Roman"/>
                <a:cs typeface="Times New Roman"/>
              </a:rPr>
            </a:br>
            <a:r>
              <a:rPr lang="hu-HU" sz="3600" b="1" dirty="0" smtClean="0">
                <a:latin typeface="Times New Roman"/>
                <a:ea typeface="Times New Roman"/>
                <a:cs typeface="Times New Roman"/>
              </a:rPr>
              <a:t>A köznevelési intézmény jogállása</a:t>
            </a:r>
            <a:br>
              <a:rPr lang="hu-HU" sz="3600" b="1" dirty="0" smtClean="0">
                <a:latin typeface="Times New Roman"/>
                <a:ea typeface="Times New Roman"/>
                <a:cs typeface="Times New Roman"/>
              </a:rPr>
            </a:br>
            <a:r>
              <a:rPr lang="hu-HU" sz="1800" dirty="0" smtClean="0">
                <a:latin typeface="Times New Roman"/>
                <a:ea typeface="Times New Roman"/>
                <a:cs typeface="Times New Roman"/>
              </a:rPr>
              <a:t/>
            </a:r>
            <a:br>
              <a:rPr lang="hu-HU" sz="1800" dirty="0" smtClean="0">
                <a:latin typeface="Times New Roman"/>
                <a:ea typeface="Times New Roman"/>
                <a:cs typeface="Times New Roman"/>
              </a:rPr>
            </a:br>
            <a:r>
              <a:rPr lang="hu-HU" sz="2000" dirty="0">
                <a:latin typeface="Times New Roman" pitchFamily="18" charset="0"/>
                <a:ea typeface="Times New Roman"/>
                <a:cs typeface="Times New Roman" pitchFamily="18" charset="0"/>
              </a:rPr>
              <a:t>3.§ (9) A köznevelés rendszerének alapegységei a </a:t>
            </a:r>
            <a:r>
              <a:rPr lang="hu-HU" sz="2000" b="1" dirty="0">
                <a:latin typeface="Times New Roman" pitchFamily="18" charset="0"/>
                <a:ea typeface="Times New Roman"/>
                <a:cs typeface="Times New Roman" pitchFamily="18" charset="0"/>
              </a:rPr>
              <a:t>szakmai önállósággal rendelkező intézmények</a:t>
            </a:r>
            <a:r>
              <a:rPr lang="hu-HU" sz="2000" dirty="0">
                <a:latin typeface="Times New Roman" pitchFamily="18" charset="0"/>
                <a:ea typeface="Times New Roman"/>
                <a:cs typeface="Times New Roman" pitchFamily="18" charset="0"/>
              </a:rPr>
              <a:t>. Munkájuk minőségét, demokratikus és jogszerű működésüket törvényi szabályozás és állami ellenőrzés biztosítja</a:t>
            </a:r>
            <a:r>
              <a:rPr lang="hu-HU" sz="2000" dirty="0" smtClean="0">
                <a:latin typeface="Times New Roman" pitchFamily="18" charset="0"/>
                <a:ea typeface="Times New Roman"/>
                <a:cs typeface="Times New Roman" pitchFamily="18" charset="0"/>
              </a:rPr>
              <a:t>.</a:t>
            </a:r>
            <a:br>
              <a:rPr lang="hu-HU" sz="2000" dirty="0" smtClean="0">
                <a:latin typeface="Times New Roman" pitchFamily="18" charset="0"/>
                <a:ea typeface="Times New Roman"/>
                <a:cs typeface="Times New Roman" pitchFamily="18" charset="0"/>
              </a:rPr>
            </a:br>
            <a:r>
              <a:rPr lang="hu-HU" sz="2700" dirty="0">
                <a:latin typeface="Times New Roman" pitchFamily="18" charset="0"/>
                <a:ea typeface="Calibri"/>
                <a:cs typeface="Times New Roman" pitchFamily="18" charset="0"/>
              </a:rPr>
              <a:t/>
            </a:r>
            <a:br>
              <a:rPr lang="hu-HU" sz="2700" dirty="0">
                <a:latin typeface="Times New Roman" pitchFamily="18" charset="0"/>
                <a:ea typeface="Calibri"/>
                <a:cs typeface="Times New Roman" pitchFamily="18" charset="0"/>
              </a:rPr>
            </a:br>
            <a:r>
              <a:rPr lang="hu-HU" sz="2200" b="1" dirty="0">
                <a:latin typeface="Times New Roman"/>
                <a:ea typeface="Times New Roman"/>
              </a:rPr>
              <a:t>21. §</a:t>
            </a:r>
            <a:r>
              <a:rPr lang="hu-HU" sz="2200" dirty="0">
                <a:latin typeface="Times New Roman"/>
                <a:ea typeface="Times New Roman"/>
              </a:rPr>
              <a:t> (1</a:t>
            </a:r>
            <a:r>
              <a:rPr lang="hu-HU" sz="2200" dirty="0" smtClean="0">
                <a:latin typeface="Times New Roman"/>
                <a:ea typeface="Times New Roman"/>
              </a:rPr>
              <a:t>)</a:t>
            </a:r>
            <a:r>
              <a:rPr lang="hu-HU" sz="2200" u="sng" baseline="30000" dirty="0" smtClean="0">
                <a:solidFill>
                  <a:srgbClr val="0000FF"/>
                </a:solidFill>
                <a:latin typeface="Times New Roman"/>
                <a:ea typeface="Times New Roman"/>
              </a:rPr>
              <a:t> </a:t>
            </a:r>
            <a:r>
              <a:rPr lang="hu-HU" sz="2200" dirty="0" smtClean="0">
                <a:latin typeface="Times New Roman"/>
                <a:ea typeface="Times New Roman"/>
              </a:rPr>
              <a:t>A </a:t>
            </a:r>
            <a:r>
              <a:rPr lang="hu-HU" sz="2200" dirty="0">
                <a:latin typeface="Times New Roman"/>
                <a:ea typeface="Times New Roman"/>
              </a:rPr>
              <a:t>köznevelési intézmény e törvényben meghatározott köznevelési feladatok ellátására létesített intézmény. </a:t>
            </a:r>
            <a:r>
              <a:rPr lang="hu-HU" sz="2200" b="1" dirty="0">
                <a:latin typeface="Times New Roman"/>
                <a:ea typeface="Times New Roman"/>
              </a:rPr>
              <a:t>A köznevelési intézmény jogi személy, amely </a:t>
            </a:r>
            <a:r>
              <a:rPr lang="hu-HU" sz="2200" b="1" dirty="0" smtClean="0">
                <a:latin typeface="Times New Roman"/>
                <a:ea typeface="Times New Roman"/>
              </a:rPr>
              <a:t>a </a:t>
            </a:r>
            <a:r>
              <a:rPr lang="hu-HU" sz="2200" b="1" dirty="0">
                <a:latin typeface="Times New Roman"/>
                <a:ea typeface="Times New Roman"/>
              </a:rPr>
              <a:t>fenntartójától elkülönült, önálló költségvetéssel rendelkezik. </a:t>
            </a:r>
            <a:r>
              <a:rPr lang="hu-HU" sz="3200" b="1" dirty="0">
                <a:latin typeface="Times New Roman" pitchFamily="18" charset="0"/>
                <a:ea typeface="Calibri"/>
                <a:cs typeface="Times New Roman" pitchFamily="18" charset="0"/>
              </a:rPr>
              <a:t/>
            </a:r>
            <a:br>
              <a:rPr lang="hu-HU" sz="3200" b="1" dirty="0">
                <a:latin typeface="Times New Roman" pitchFamily="18" charset="0"/>
                <a:ea typeface="Calibri"/>
                <a:cs typeface="Times New Roman" pitchFamily="18" charset="0"/>
              </a:rPr>
            </a:br>
            <a:endParaRPr lang="hu-HU" sz="3200" b="1"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1711657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11560" y="404664"/>
            <a:ext cx="7846640" cy="5472607"/>
          </a:xfrm>
        </p:spPr>
        <p:txBody>
          <a:bodyPr>
            <a:normAutofit/>
          </a:bodyPr>
          <a:lstStyle/>
          <a:p>
            <a:pPr algn="l">
              <a:lnSpc>
                <a:spcPct val="115000"/>
              </a:lnSpc>
              <a:spcAft>
                <a:spcPts val="1000"/>
              </a:spcAft>
            </a:pPr>
            <a:r>
              <a:rPr lang="hu-HU" sz="2400" b="1" dirty="0" smtClean="0">
                <a:latin typeface="Times New Roman"/>
                <a:ea typeface="Times New Roman"/>
                <a:cs typeface="Times New Roman"/>
              </a:rPr>
              <a:t>                        Fenntartói hatáskörök:</a:t>
            </a:r>
            <a:br>
              <a:rPr lang="hu-HU" sz="2400" b="1" dirty="0" smtClean="0">
                <a:latin typeface="Times New Roman"/>
                <a:ea typeface="Times New Roman"/>
                <a:cs typeface="Times New Roman"/>
              </a:rPr>
            </a:br>
            <a:r>
              <a:rPr lang="hu-HU" sz="2400" b="1" dirty="0" smtClean="0">
                <a:latin typeface="Times New Roman"/>
                <a:ea typeface="Times New Roman"/>
                <a:cs typeface="Times New Roman"/>
              </a:rPr>
              <a:t/>
            </a:r>
            <a:br>
              <a:rPr lang="hu-HU" sz="2400" b="1" dirty="0" smtClean="0">
                <a:latin typeface="Times New Roman"/>
                <a:ea typeface="Times New Roman"/>
                <a:cs typeface="Times New Roman"/>
              </a:rPr>
            </a:br>
            <a:r>
              <a:rPr lang="hu-HU" sz="1800" dirty="0" smtClean="0">
                <a:latin typeface="Times New Roman"/>
                <a:ea typeface="Times New Roman"/>
                <a:cs typeface="Times New Roman"/>
              </a:rPr>
              <a:t>83.§ </a:t>
            </a:r>
            <a:r>
              <a:rPr lang="hu-HU" sz="1800" dirty="0">
                <a:latin typeface="Times New Roman"/>
                <a:ea typeface="Times New Roman"/>
                <a:cs typeface="Times New Roman"/>
              </a:rPr>
              <a:t>(2) A </a:t>
            </a:r>
            <a:r>
              <a:rPr lang="hu-HU" sz="1800" dirty="0" smtClean="0">
                <a:latin typeface="Times New Roman"/>
                <a:ea typeface="Times New Roman"/>
                <a:cs typeface="Times New Roman"/>
              </a:rPr>
              <a:t>fenntartó dönt:</a:t>
            </a:r>
            <a:r>
              <a:rPr lang="hu-HU" sz="1800" dirty="0">
                <a:ea typeface="Calibri"/>
                <a:cs typeface="Times New Roman"/>
              </a:rPr>
              <a:t/>
            </a:r>
            <a:br>
              <a:rPr lang="hu-HU" sz="1800" dirty="0">
                <a:ea typeface="Calibri"/>
                <a:cs typeface="Times New Roman"/>
              </a:rPr>
            </a:br>
            <a:r>
              <a:rPr lang="hu-HU" sz="1800" b="1" i="1" dirty="0" smtClean="0">
                <a:latin typeface="Times New Roman"/>
                <a:ea typeface="Calibri"/>
                <a:cs typeface="Times New Roman"/>
              </a:rPr>
              <a:t>- </a:t>
            </a:r>
            <a:r>
              <a:rPr lang="hu-HU" sz="1800" b="1" dirty="0" smtClean="0">
                <a:latin typeface="Times New Roman"/>
                <a:ea typeface="Times New Roman"/>
                <a:cs typeface="Times New Roman"/>
              </a:rPr>
              <a:t>a </a:t>
            </a:r>
            <a:r>
              <a:rPr lang="hu-HU" sz="1800" b="1" dirty="0">
                <a:latin typeface="Times New Roman"/>
                <a:ea typeface="Times New Roman"/>
                <a:cs typeface="Times New Roman"/>
              </a:rPr>
              <a:t>köznevelési intézmény létesítéséről, nevének megállapításáról, gazdálkodási jogköréről, átszervezéséről, megszüntetéséről, alapfeladatának módosításáról, fenntartói jogának átadásáról,</a:t>
            </a:r>
            <a:r>
              <a:rPr lang="hu-HU" sz="1800" b="1" dirty="0">
                <a:ea typeface="Calibri"/>
                <a:cs typeface="Times New Roman"/>
              </a:rPr>
              <a:t/>
            </a:r>
            <a:br>
              <a:rPr lang="hu-HU" sz="1800" b="1" dirty="0">
                <a:ea typeface="Calibri"/>
                <a:cs typeface="Times New Roman"/>
              </a:rPr>
            </a:br>
            <a:r>
              <a:rPr lang="hu-HU" sz="1800" i="1" dirty="0" smtClean="0">
                <a:latin typeface="Times New Roman"/>
                <a:ea typeface="Calibri"/>
                <a:cs typeface="Times New Roman"/>
              </a:rPr>
              <a:t>- </a:t>
            </a:r>
            <a:r>
              <a:rPr lang="hu-HU" sz="1800" dirty="0" smtClean="0">
                <a:latin typeface="Times New Roman"/>
                <a:ea typeface="Times New Roman"/>
                <a:cs typeface="Times New Roman"/>
              </a:rPr>
              <a:t>az </a:t>
            </a:r>
            <a:r>
              <a:rPr lang="hu-HU" sz="1800" dirty="0">
                <a:latin typeface="Times New Roman"/>
                <a:ea typeface="Times New Roman"/>
                <a:cs typeface="Times New Roman"/>
              </a:rPr>
              <a:t>óvodába történő jelentkezés módjáról, az óvodai általános felvételi időpontról, az óvoda heti és éves nyitvatartási idejének meghatározásáról</a:t>
            </a:r>
            <a:r>
              <a:rPr lang="hu-HU" sz="1800" dirty="0" smtClean="0">
                <a:latin typeface="Times New Roman"/>
                <a:ea typeface="Times New Roman"/>
                <a:cs typeface="Times New Roman"/>
              </a:rPr>
              <a:t>,</a:t>
            </a:r>
            <a:br>
              <a:rPr lang="hu-HU" sz="1800" dirty="0" smtClean="0">
                <a:latin typeface="Times New Roman"/>
                <a:ea typeface="Times New Roman"/>
                <a:cs typeface="Times New Roman"/>
              </a:rPr>
            </a:br>
            <a:r>
              <a:rPr lang="hu-HU" sz="1800" dirty="0">
                <a:ea typeface="Calibri"/>
                <a:cs typeface="Times New Roman"/>
              </a:rPr>
              <a:t/>
            </a:r>
            <a:br>
              <a:rPr lang="hu-HU" sz="1800" dirty="0">
                <a:ea typeface="Calibri"/>
                <a:cs typeface="Times New Roman"/>
              </a:rPr>
            </a:br>
            <a:r>
              <a:rPr lang="hu-HU" sz="1800" i="1" dirty="0" smtClean="0">
                <a:latin typeface="Times New Roman"/>
                <a:ea typeface="Calibri"/>
                <a:cs typeface="Times New Roman"/>
              </a:rPr>
              <a:t>- </a:t>
            </a:r>
            <a:r>
              <a:rPr lang="hu-HU" sz="1800" b="1" dirty="0" smtClean="0">
                <a:latin typeface="Times New Roman"/>
                <a:ea typeface="Times New Roman"/>
                <a:cs typeface="Times New Roman"/>
              </a:rPr>
              <a:t>meghatározza </a:t>
            </a:r>
            <a:r>
              <a:rPr lang="hu-HU" sz="1800" b="1" dirty="0">
                <a:latin typeface="Times New Roman"/>
                <a:ea typeface="Times New Roman"/>
                <a:cs typeface="Times New Roman"/>
              </a:rPr>
              <a:t>a köznevelési intézmény költségvetését</a:t>
            </a:r>
            <a:r>
              <a:rPr lang="hu-HU" sz="1800" dirty="0">
                <a:latin typeface="Times New Roman"/>
                <a:ea typeface="Times New Roman"/>
                <a:cs typeface="Times New Roman"/>
              </a:rPr>
              <a:t>, továbbá a kérhető térítési díj és tandíj megállapításának szabályait, a szociális alapon adható kedvezmények feltételeit,</a:t>
            </a:r>
            <a:r>
              <a:rPr lang="hu-HU" sz="1600" dirty="0">
                <a:ea typeface="Calibri"/>
                <a:cs typeface="Times New Roman"/>
              </a:rPr>
              <a:t/>
            </a:r>
            <a:br>
              <a:rPr lang="hu-HU" sz="1600" dirty="0">
                <a:ea typeface="Calibri"/>
                <a:cs typeface="Times New Roman"/>
              </a:rPr>
            </a:br>
            <a:r>
              <a:rPr lang="hu-HU" sz="1800" i="1" dirty="0" smtClean="0">
                <a:latin typeface="Times New Roman"/>
                <a:ea typeface="Calibri"/>
                <a:cs typeface="Times New Roman"/>
              </a:rPr>
              <a:t>- </a:t>
            </a:r>
            <a:r>
              <a:rPr lang="hu-HU" sz="1800" b="1" dirty="0" smtClean="0">
                <a:latin typeface="Times New Roman"/>
                <a:ea typeface="Times New Roman"/>
                <a:cs typeface="Times New Roman"/>
              </a:rPr>
              <a:t>meghatározza </a:t>
            </a:r>
            <a:r>
              <a:rPr lang="hu-HU" sz="1800" b="1" dirty="0">
                <a:latin typeface="Times New Roman"/>
                <a:ea typeface="Times New Roman"/>
                <a:cs typeface="Times New Roman"/>
              </a:rPr>
              <a:t>az adott nevelési évben indítható óvodai csoportok számát, az adott tanítási évben az iskolában indítható osztályok, a kollégiumban szervezhető csoportok számát,</a:t>
            </a:r>
            <a:r>
              <a:rPr lang="hu-HU" sz="1600" b="1" dirty="0">
                <a:ea typeface="Calibri"/>
                <a:cs typeface="Times New Roman"/>
              </a:rPr>
              <a:t/>
            </a:r>
            <a:br>
              <a:rPr lang="hu-HU" sz="1600" b="1" dirty="0">
                <a:ea typeface="Calibri"/>
                <a:cs typeface="Times New Roman"/>
              </a:rPr>
            </a:br>
            <a:endParaRPr lang="hu-HU" sz="1800" b="1"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1265688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fontScale="90000"/>
          </a:bodyPr>
          <a:lstStyle/>
          <a:p>
            <a:pPr algn="l">
              <a:lnSpc>
                <a:spcPct val="115000"/>
              </a:lnSpc>
              <a:spcAft>
                <a:spcPts val="1000"/>
              </a:spcAft>
            </a:pPr>
            <a:r>
              <a:rPr lang="hu-HU" sz="2400" b="1" dirty="0" smtClean="0">
                <a:latin typeface="Times New Roman"/>
                <a:ea typeface="Times New Roman"/>
                <a:cs typeface="Times New Roman"/>
              </a:rPr>
              <a:t>                        Fenntartói hatáskörök</a:t>
            </a:r>
            <a:br>
              <a:rPr lang="hu-HU" sz="2400" b="1" dirty="0" smtClean="0">
                <a:latin typeface="Times New Roman"/>
                <a:ea typeface="Times New Roman"/>
                <a:cs typeface="Times New Roman"/>
              </a:rPr>
            </a:br>
            <a:r>
              <a:rPr lang="hu-HU" sz="2000" i="1" dirty="0" smtClean="0">
                <a:latin typeface="Times New Roman"/>
                <a:ea typeface="Times New Roman"/>
                <a:cs typeface="Times New Roman"/>
              </a:rPr>
              <a:t>- </a:t>
            </a:r>
            <a:r>
              <a:rPr lang="hu-HU" sz="2000" b="1" dirty="0" smtClean="0">
                <a:latin typeface="Times New Roman"/>
                <a:ea typeface="Times New Roman"/>
                <a:cs typeface="Times New Roman"/>
              </a:rPr>
              <a:t>ellenőrizheti </a:t>
            </a:r>
            <a:r>
              <a:rPr lang="hu-HU" sz="2000" dirty="0">
                <a:latin typeface="Times New Roman"/>
                <a:ea typeface="Times New Roman"/>
                <a:cs typeface="Times New Roman"/>
              </a:rPr>
              <a:t>a köznevelési intézmény gazdálkodását, működésének törvényességét, hatékonyságát, a szakmai munka eredményességét, nevelési-oktatási intézményben továbbá a gyermek- és ifjúságvédelmi tevékenységet, a tanuló- és gyermekbaleset megelőzése érdekében tett intézkedéseket; ha a fenntartó nem települési önkormányzat, a tanuló- és gyermekbalesetet jelenti a nevelési-oktatási intézmény székhelye szerint illetékes kormányhivatalnak,</a:t>
            </a:r>
            <a:r>
              <a:rPr lang="hu-HU" sz="2000" dirty="0">
                <a:ea typeface="Calibri"/>
                <a:cs typeface="Times New Roman"/>
              </a:rPr>
              <a:t/>
            </a:r>
            <a:br>
              <a:rPr lang="hu-HU" sz="2000" dirty="0">
                <a:ea typeface="Calibri"/>
                <a:cs typeface="Times New Roman"/>
              </a:rPr>
            </a:br>
            <a:r>
              <a:rPr lang="hu-HU" sz="2000" i="1" dirty="0">
                <a:latin typeface="Times New Roman"/>
                <a:ea typeface="Calibri"/>
                <a:cs typeface="Times New Roman"/>
              </a:rPr>
              <a:t/>
            </a:r>
            <a:br>
              <a:rPr lang="hu-HU" sz="2000" i="1" dirty="0">
                <a:latin typeface="Times New Roman"/>
                <a:ea typeface="Calibri"/>
                <a:cs typeface="Times New Roman"/>
              </a:rPr>
            </a:br>
            <a:r>
              <a:rPr lang="hu-HU" sz="2000" i="1" dirty="0" smtClean="0">
                <a:latin typeface="Times New Roman"/>
                <a:ea typeface="Calibri"/>
                <a:cs typeface="Times New Roman"/>
              </a:rPr>
              <a:t>- </a:t>
            </a:r>
            <a:r>
              <a:rPr lang="hu-HU" sz="2000" b="1" dirty="0" smtClean="0">
                <a:latin typeface="Times New Roman"/>
                <a:ea typeface="Times New Roman"/>
                <a:cs typeface="Times New Roman"/>
              </a:rPr>
              <a:t>a </a:t>
            </a:r>
            <a:r>
              <a:rPr lang="hu-HU" sz="2000" b="1" dirty="0">
                <a:latin typeface="Times New Roman"/>
                <a:ea typeface="Times New Roman"/>
                <a:cs typeface="Times New Roman"/>
              </a:rPr>
              <a:t>köznevelési intézmény vezetőjének megbízása, kinevezése, a megbízás visszavonása,</a:t>
            </a:r>
            <a:r>
              <a:rPr lang="hu-HU" sz="2000" dirty="0">
                <a:latin typeface="Times New Roman"/>
                <a:ea typeface="Times New Roman"/>
                <a:cs typeface="Times New Roman"/>
              </a:rPr>
              <a:t> a jogviszony megszüntetésének jogával kapcsolatos, e törvényben foglalt korlátozó rendelkezések keretei között gyakorolja a munkáltatói jogokat a köznevelési intézmény vezetője felett,</a:t>
            </a:r>
            <a:r>
              <a:rPr lang="hu-HU" sz="2000" dirty="0">
                <a:ea typeface="Calibri"/>
                <a:cs typeface="Times New Roman"/>
              </a:rPr>
              <a:t/>
            </a:r>
            <a:br>
              <a:rPr lang="hu-HU" sz="2000" dirty="0">
                <a:ea typeface="Calibri"/>
                <a:cs typeface="Times New Roman"/>
              </a:rPr>
            </a:br>
            <a:r>
              <a:rPr lang="hu-HU" sz="2000" dirty="0">
                <a:ea typeface="Calibri"/>
                <a:cs typeface="Times New Roman"/>
              </a:rPr>
              <a:t/>
            </a:r>
            <a:br>
              <a:rPr lang="hu-HU" sz="2000" dirty="0">
                <a:ea typeface="Calibri"/>
                <a:cs typeface="Times New Roman"/>
              </a:rPr>
            </a:br>
            <a:r>
              <a:rPr lang="hu-HU" sz="2000" i="1" dirty="0" smtClean="0">
                <a:latin typeface="Times New Roman"/>
                <a:ea typeface="Calibri"/>
                <a:cs typeface="Times New Roman"/>
              </a:rPr>
              <a:t>- </a:t>
            </a:r>
            <a:r>
              <a:rPr lang="hu-HU" sz="2000" b="1" dirty="0" smtClean="0">
                <a:latin typeface="Times New Roman"/>
                <a:ea typeface="Times New Roman"/>
                <a:cs typeface="Times New Roman"/>
              </a:rPr>
              <a:t>jóváhagyja</a:t>
            </a:r>
            <a:r>
              <a:rPr lang="hu-HU" sz="2000" dirty="0" smtClean="0">
                <a:latin typeface="Times New Roman"/>
                <a:ea typeface="Times New Roman"/>
                <a:cs typeface="Times New Roman"/>
              </a:rPr>
              <a:t> </a:t>
            </a:r>
            <a:r>
              <a:rPr lang="hu-HU" sz="2000" dirty="0">
                <a:latin typeface="Times New Roman"/>
                <a:ea typeface="Times New Roman"/>
                <a:cs typeface="Times New Roman"/>
              </a:rPr>
              <a:t>a köznevelési intézmény tantárgyfelosztását, továbbképzési programját,</a:t>
            </a:r>
            <a:r>
              <a:rPr lang="hu-HU" sz="2000" dirty="0">
                <a:ea typeface="Calibri"/>
                <a:cs typeface="Times New Roman"/>
              </a:rPr>
              <a:t/>
            </a:r>
            <a:br>
              <a:rPr lang="hu-HU" sz="2000" dirty="0">
                <a:ea typeface="Calibri"/>
                <a:cs typeface="Times New Roman"/>
              </a:rPr>
            </a:br>
            <a:r>
              <a:rPr lang="hu-HU" sz="2000" i="1" dirty="0" smtClean="0">
                <a:latin typeface="Times New Roman"/>
                <a:ea typeface="Calibri"/>
                <a:cs typeface="Times New Roman"/>
              </a:rPr>
              <a:t>- </a:t>
            </a:r>
            <a:r>
              <a:rPr lang="hu-HU" sz="2000" b="1" dirty="0" smtClean="0">
                <a:latin typeface="Times New Roman"/>
                <a:ea typeface="Times New Roman"/>
                <a:cs typeface="Times New Roman"/>
              </a:rPr>
              <a:t>értékeli </a:t>
            </a:r>
            <a:r>
              <a:rPr lang="hu-HU" sz="2000" dirty="0">
                <a:latin typeface="Times New Roman"/>
                <a:ea typeface="Times New Roman"/>
                <a:cs typeface="Times New Roman"/>
              </a:rPr>
              <a:t>a nevelési-oktatási intézmény pedagógiai programjában meghatározott feladatok végrehajtását, a pedagógiai-szakmai munka eredményességét,</a:t>
            </a:r>
            <a:r>
              <a:rPr lang="hu-HU" sz="2000" dirty="0">
                <a:ea typeface="Calibri"/>
                <a:cs typeface="Times New Roman"/>
              </a:rPr>
              <a:t/>
            </a:r>
            <a:br>
              <a:rPr lang="hu-HU" sz="2000" dirty="0">
                <a:ea typeface="Calibri"/>
                <a:cs typeface="Times New Roman"/>
              </a:rPr>
            </a:br>
            <a:r>
              <a:rPr lang="hu-HU" sz="2000" i="1" dirty="0" smtClean="0">
                <a:latin typeface="Times New Roman"/>
                <a:ea typeface="Calibri"/>
                <a:cs typeface="Times New Roman"/>
              </a:rPr>
              <a:t>- </a:t>
            </a:r>
            <a:r>
              <a:rPr lang="hu-HU" sz="2000" b="1" dirty="0" smtClean="0">
                <a:latin typeface="Times New Roman"/>
                <a:ea typeface="Times New Roman"/>
                <a:cs typeface="Times New Roman"/>
              </a:rPr>
              <a:t>ellenőrzi </a:t>
            </a:r>
            <a:r>
              <a:rPr lang="hu-HU" sz="2000" dirty="0">
                <a:latin typeface="Times New Roman"/>
                <a:ea typeface="Times New Roman"/>
                <a:cs typeface="Times New Roman"/>
              </a:rPr>
              <a:t>a pedagógiai programot, a házirendet, valamint a SZMSZ-t.</a:t>
            </a:r>
            <a:r>
              <a:rPr lang="hu-HU" sz="1600" dirty="0">
                <a:ea typeface="Calibri"/>
                <a:cs typeface="Times New Roman"/>
              </a:rPr>
              <a:t/>
            </a:r>
            <a:br>
              <a:rPr lang="hu-HU" sz="1600" dirty="0">
                <a:ea typeface="Calibri"/>
                <a:cs typeface="Times New Roman"/>
              </a:rPr>
            </a:br>
            <a:endParaRPr lang="hu-HU" sz="18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2281041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a:bodyPr>
          <a:lstStyle/>
          <a:p>
            <a:pPr algn="l">
              <a:lnSpc>
                <a:spcPct val="115000"/>
              </a:lnSpc>
              <a:spcAft>
                <a:spcPts val="1000"/>
              </a:spcAft>
            </a:pPr>
            <a:r>
              <a:rPr lang="hu-HU" sz="3600" dirty="0" smtClean="0">
                <a:latin typeface="Times New Roman" pitchFamily="18" charset="0"/>
                <a:ea typeface="Calibri"/>
                <a:cs typeface="Times New Roman" pitchFamily="18" charset="0"/>
              </a:rPr>
              <a:t>A fenntartói hatáskör korlátai:</a:t>
            </a: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2000" i="1" dirty="0">
                <a:latin typeface="Times New Roman"/>
                <a:ea typeface="Calibri"/>
                <a:cs typeface="Times New Roman"/>
              </a:rPr>
              <a:t/>
            </a:r>
            <a:br>
              <a:rPr lang="hu-HU" sz="2000" i="1" dirty="0">
                <a:latin typeface="Times New Roman"/>
                <a:ea typeface="Calibri"/>
                <a:cs typeface="Times New Roman"/>
              </a:rPr>
            </a:br>
            <a:r>
              <a:rPr lang="hu-HU" sz="2400" dirty="0">
                <a:latin typeface="Times New Roman"/>
                <a:ea typeface="Times New Roman"/>
                <a:cs typeface="Times New Roman"/>
              </a:rPr>
              <a:t>84.§ (3) A fenntartó tanítási évben, továbbá – a július-augusztus hónapok kivételével – nevelési évben</a:t>
            </a:r>
            <a:r>
              <a:rPr lang="hu-HU" sz="2400" dirty="0">
                <a:ea typeface="Calibri"/>
                <a:cs typeface="Times New Roman"/>
              </a:rPr>
              <a:t/>
            </a:r>
            <a:br>
              <a:rPr lang="hu-HU" sz="2400" dirty="0">
                <a:ea typeface="Calibri"/>
                <a:cs typeface="Times New Roman"/>
              </a:rPr>
            </a:br>
            <a:r>
              <a:rPr lang="hu-HU" sz="2400" b="1" i="1" dirty="0">
                <a:latin typeface="Times New Roman"/>
                <a:ea typeface="Times New Roman"/>
                <a:cs typeface="Times New Roman"/>
              </a:rPr>
              <a:t>a)</a:t>
            </a:r>
            <a:r>
              <a:rPr lang="hu-HU" sz="2400" b="1" dirty="0">
                <a:latin typeface="Times New Roman"/>
                <a:ea typeface="Times New Roman"/>
                <a:cs typeface="Times New Roman"/>
              </a:rPr>
              <a:t> iskolát nem indíthat</a:t>
            </a:r>
            <a:r>
              <a:rPr lang="hu-HU" sz="2400" dirty="0">
                <a:latin typeface="Times New Roman"/>
                <a:ea typeface="Times New Roman"/>
                <a:cs typeface="Times New Roman"/>
              </a:rPr>
              <a:t>, </a:t>
            </a:r>
            <a:r>
              <a:rPr lang="hu-HU" sz="2400" b="1" dirty="0">
                <a:solidFill>
                  <a:srgbClr val="FF0000"/>
                </a:solidFill>
                <a:latin typeface="Times New Roman"/>
                <a:ea typeface="Times New Roman"/>
                <a:cs typeface="Times New Roman"/>
              </a:rPr>
              <a:t>továbbá iskolát, kollégiumot, óvodát nem szervezhet át, nem szüntethet meg, fenntartói jogát nem adhatja át,</a:t>
            </a:r>
            <a:r>
              <a:rPr lang="hu-HU" sz="2400" b="1" dirty="0">
                <a:solidFill>
                  <a:srgbClr val="FF0000"/>
                </a:solidFill>
                <a:ea typeface="Calibri"/>
                <a:cs typeface="Times New Roman"/>
              </a:rPr>
              <a:t/>
            </a:r>
            <a:br>
              <a:rPr lang="hu-HU" sz="2400" b="1" dirty="0">
                <a:solidFill>
                  <a:srgbClr val="FF0000"/>
                </a:solidFill>
                <a:ea typeface="Calibri"/>
                <a:cs typeface="Times New Roman"/>
              </a:rPr>
            </a:br>
            <a:r>
              <a:rPr lang="hu-HU" sz="2400" i="1" dirty="0">
                <a:latin typeface="Times New Roman"/>
                <a:ea typeface="Times New Roman"/>
                <a:cs typeface="Times New Roman"/>
              </a:rPr>
              <a:t>b</a:t>
            </a:r>
            <a:r>
              <a:rPr lang="hu-HU" sz="2400" b="1" i="1" dirty="0">
                <a:latin typeface="Times New Roman"/>
                <a:ea typeface="Times New Roman"/>
                <a:cs typeface="Times New Roman"/>
              </a:rPr>
              <a:t>)</a:t>
            </a:r>
            <a:r>
              <a:rPr lang="hu-HU" sz="2400" b="1" dirty="0">
                <a:latin typeface="Times New Roman"/>
                <a:ea typeface="Times New Roman"/>
                <a:cs typeface="Times New Roman"/>
              </a:rPr>
              <a:t> iskolai osztályt, kollégiumi csoportot, óvodai csoportot nem szerveztethet át, és nem szüntettethet meg,</a:t>
            </a:r>
            <a:r>
              <a:rPr lang="hu-HU" sz="2400" b="1" dirty="0">
                <a:ea typeface="Calibri"/>
                <a:cs typeface="Times New Roman"/>
              </a:rPr>
              <a:t/>
            </a:r>
            <a:br>
              <a:rPr lang="hu-HU" sz="2400" b="1" dirty="0">
                <a:ea typeface="Calibri"/>
                <a:cs typeface="Times New Roman"/>
              </a:rPr>
            </a:br>
            <a:r>
              <a:rPr lang="hu-HU" sz="2400" b="1" i="1" dirty="0">
                <a:latin typeface="Times New Roman"/>
                <a:ea typeface="Times New Roman"/>
                <a:cs typeface="Times New Roman"/>
              </a:rPr>
              <a:t>c)</a:t>
            </a:r>
            <a:r>
              <a:rPr lang="hu-HU" sz="2400" b="1" dirty="0">
                <a:latin typeface="Times New Roman"/>
                <a:ea typeface="Times New Roman"/>
                <a:cs typeface="Times New Roman"/>
              </a:rPr>
              <a:t> az iskola, kollégium, óvoda feladatait nem változtathatja meg.</a:t>
            </a:r>
            <a:r>
              <a:rPr lang="hu-HU" sz="2400" b="1" dirty="0">
                <a:ea typeface="Calibri"/>
                <a:cs typeface="Times New Roman"/>
              </a:rPr>
              <a:t/>
            </a:r>
            <a:br>
              <a:rPr lang="hu-HU" sz="2400" b="1"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2554916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fontScale="90000"/>
          </a:bodyPr>
          <a:lstStyle/>
          <a:p>
            <a:pPr algn="l">
              <a:lnSpc>
                <a:spcPct val="115000"/>
              </a:lnSpc>
              <a:spcAft>
                <a:spcPts val="1000"/>
              </a:spcAft>
            </a:pP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A fenntartói hatáskör korlátai:</a:t>
            </a: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2000" i="1" dirty="0">
                <a:latin typeface="Times New Roman"/>
                <a:ea typeface="Calibri"/>
                <a:cs typeface="Times New Roman"/>
              </a:rPr>
              <a:t/>
            </a:r>
            <a:br>
              <a:rPr lang="hu-HU" sz="2000" i="1" dirty="0">
                <a:latin typeface="Times New Roman"/>
                <a:ea typeface="Calibri"/>
                <a:cs typeface="Times New Roman"/>
              </a:rPr>
            </a:br>
            <a:r>
              <a:rPr lang="hu-HU" sz="2400" dirty="0">
                <a:latin typeface="Times New Roman"/>
                <a:ea typeface="Times New Roman"/>
                <a:cs typeface="Times New Roman"/>
              </a:rPr>
              <a:t>84.§ (7) A </a:t>
            </a:r>
            <a:r>
              <a:rPr lang="hu-HU" sz="2400" dirty="0" smtClean="0">
                <a:latin typeface="Times New Roman"/>
                <a:ea typeface="Times New Roman"/>
                <a:cs typeface="Times New Roman"/>
              </a:rPr>
              <a:t>fenntartó legkésőbb </a:t>
            </a:r>
            <a:r>
              <a:rPr lang="hu-HU" sz="2400" dirty="0">
                <a:latin typeface="Times New Roman"/>
                <a:ea typeface="Times New Roman"/>
                <a:cs typeface="Times New Roman"/>
              </a:rPr>
              <a:t>az intézkedés tervezett végrehajtása éve </a:t>
            </a:r>
            <a:r>
              <a:rPr lang="hu-HU" sz="2400" b="1" dirty="0">
                <a:latin typeface="Times New Roman"/>
                <a:ea typeface="Times New Roman"/>
                <a:cs typeface="Times New Roman"/>
              </a:rPr>
              <a:t>májusának utolsó munkanapjáig </a:t>
            </a:r>
            <a:r>
              <a:rPr lang="hu-HU" sz="2400" dirty="0">
                <a:latin typeface="Times New Roman"/>
                <a:ea typeface="Times New Roman"/>
                <a:cs typeface="Times New Roman"/>
              </a:rPr>
              <a:t>hozhat </a:t>
            </a:r>
            <a:r>
              <a:rPr lang="hu-HU" sz="2400" dirty="0" smtClean="0">
                <a:latin typeface="Times New Roman"/>
                <a:ea typeface="Times New Roman"/>
                <a:cs typeface="Times New Roman"/>
              </a:rPr>
              <a:t>döntést</a:t>
            </a:r>
            <a:br>
              <a:rPr lang="hu-HU" sz="2400"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i="1" dirty="0">
                <a:latin typeface="Times New Roman"/>
                <a:ea typeface="Times New Roman"/>
                <a:cs typeface="Times New Roman"/>
              </a:rPr>
              <a:t>a)</a:t>
            </a:r>
            <a:r>
              <a:rPr lang="hu-HU" sz="2400" dirty="0">
                <a:latin typeface="Times New Roman"/>
                <a:ea typeface="Times New Roman"/>
                <a:cs typeface="Times New Roman"/>
              </a:rPr>
              <a:t> </a:t>
            </a:r>
            <a:r>
              <a:rPr lang="hu-HU" sz="2400" dirty="0" err="1">
                <a:latin typeface="Times New Roman"/>
                <a:ea typeface="Times New Roman"/>
                <a:cs typeface="Times New Roman"/>
              </a:rPr>
              <a:t>a</a:t>
            </a:r>
            <a:r>
              <a:rPr lang="hu-HU" sz="2400" dirty="0">
                <a:latin typeface="Times New Roman"/>
                <a:ea typeface="Times New Roman"/>
                <a:cs typeface="Times New Roman"/>
              </a:rPr>
              <a:t> nevelési-oktatási intézmény </a:t>
            </a:r>
            <a:r>
              <a:rPr lang="hu-HU" sz="2400" b="1" dirty="0">
                <a:latin typeface="Times New Roman"/>
                <a:ea typeface="Times New Roman"/>
                <a:cs typeface="Times New Roman"/>
              </a:rPr>
              <a:t>fenntartói jogának átadásával,</a:t>
            </a:r>
            <a:r>
              <a:rPr lang="hu-HU" sz="2000" dirty="0">
                <a:ea typeface="Calibri"/>
                <a:cs typeface="Times New Roman"/>
              </a:rPr>
              <a:t/>
            </a:r>
            <a:br>
              <a:rPr lang="hu-HU" sz="2000" dirty="0">
                <a:ea typeface="Calibri"/>
                <a:cs typeface="Times New Roman"/>
              </a:rPr>
            </a:br>
            <a:r>
              <a:rPr lang="hu-HU" sz="2400" i="1" dirty="0">
                <a:latin typeface="Times New Roman"/>
                <a:ea typeface="Times New Roman"/>
                <a:cs typeface="Times New Roman"/>
              </a:rPr>
              <a:t>b)</a:t>
            </a:r>
            <a:r>
              <a:rPr lang="hu-HU" sz="2400" dirty="0">
                <a:latin typeface="Times New Roman"/>
                <a:ea typeface="Times New Roman"/>
                <a:cs typeface="Times New Roman"/>
              </a:rPr>
              <a:t> a nevelési-oktatási intézmény </a:t>
            </a:r>
            <a:r>
              <a:rPr lang="hu-HU" sz="2400" b="1" dirty="0">
                <a:latin typeface="Times New Roman"/>
                <a:ea typeface="Times New Roman"/>
                <a:cs typeface="Times New Roman"/>
              </a:rPr>
              <a:t>átalakításával, </a:t>
            </a:r>
            <a:r>
              <a:rPr lang="hu-HU" sz="2400" dirty="0">
                <a:latin typeface="Times New Roman"/>
                <a:ea typeface="Times New Roman"/>
                <a:cs typeface="Times New Roman"/>
              </a:rPr>
              <a:t>amely történhet:</a:t>
            </a:r>
            <a:r>
              <a:rPr lang="hu-HU" sz="2000" dirty="0">
                <a:ea typeface="Calibri"/>
                <a:cs typeface="Times New Roman"/>
              </a:rPr>
              <a:t/>
            </a:r>
            <a:br>
              <a:rPr lang="hu-HU" sz="2000" dirty="0">
                <a:ea typeface="Calibri"/>
                <a:cs typeface="Times New Roman"/>
              </a:rPr>
            </a:br>
            <a:r>
              <a:rPr lang="hu-HU" sz="2400" i="1" dirty="0" err="1">
                <a:latin typeface="Times New Roman"/>
                <a:ea typeface="Times New Roman"/>
                <a:cs typeface="Times New Roman"/>
              </a:rPr>
              <a:t>ba</a:t>
            </a:r>
            <a:r>
              <a:rPr lang="hu-HU" sz="2400" i="1" dirty="0">
                <a:latin typeface="Times New Roman"/>
                <a:ea typeface="Times New Roman"/>
                <a:cs typeface="Times New Roman"/>
              </a:rPr>
              <a:t>)</a:t>
            </a:r>
            <a:r>
              <a:rPr lang="hu-HU" sz="2400" dirty="0">
                <a:latin typeface="Times New Roman"/>
                <a:ea typeface="Times New Roman"/>
                <a:cs typeface="Times New Roman"/>
              </a:rPr>
              <a:t> egyesítéssel, amely lehet beolvadás vagy összeolvadás,</a:t>
            </a:r>
            <a:r>
              <a:rPr lang="hu-HU" sz="2000" dirty="0">
                <a:ea typeface="Calibri"/>
                <a:cs typeface="Times New Roman"/>
              </a:rPr>
              <a:t/>
            </a:r>
            <a:br>
              <a:rPr lang="hu-HU" sz="2000" dirty="0">
                <a:ea typeface="Calibri"/>
                <a:cs typeface="Times New Roman"/>
              </a:rPr>
            </a:br>
            <a:r>
              <a:rPr lang="hu-HU" sz="2400" i="1" dirty="0" err="1">
                <a:latin typeface="Times New Roman"/>
                <a:ea typeface="Times New Roman"/>
                <a:cs typeface="Times New Roman"/>
              </a:rPr>
              <a:t>bb</a:t>
            </a:r>
            <a:r>
              <a:rPr lang="hu-HU" sz="2400" i="1" dirty="0">
                <a:latin typeface="Times New Roman"/>
                <a:ea typeface="Times New Roman"/>
                <a:cs typeface="Times New Roman"/>
              </a:rPr>
              <a:t>)</a:t>
            </a:r>
            <a:r>
              <a:rPr lang="hu-HU" sz="2400" dirty="0">
                <a:latin typeface="Times New Roman"/>
                <a:ea typeface="Times New Roman"/>
                <a:cs typeface="Times New Roman"/>
              </a:rPr>
              <a:t> szétválasztással, amely lehet különválás vagy kiválás,</a:t>
            </a:r>
            <a:r>
              <a:rPr lang="hu-HU" sz="2000" dirty="0">
                <a:ea typeface="Calibri"/>
                <a:cs typeface="Times New Roman"/>
              </a:rPr>
              <a:t/>
            </a:r>
            <a:br>
              <a:rPr lang="hu-HU" sz="2000" dirty="0">
                <a:ea typeface="Calibri"/>
                <a:cs typeface="Times New Roman"/>
              </a:rPr>
            </a:br>
            <a:r>
              <a:rPr lang="hu-HU" sz="2400" i="1" dirty="0">
                <a:latin typeface="Times New Roman"/>
                <a:ea typeface="Times New Roman"/>
                <a:cs typeface="Times New Roman"/>
              </a:rPr>
              <a:t>c)</a:t>
            </a:r>
            <a:r>
              <a:rPr lang="hu-HU" sz="2400" dirty="0">
                <a:latin typeface="Times New Roman"/>
                <a:ea typeface="Times New Roman"/>
                <a:cs typeface="Times New Roman"/>
              </a:rPr>
              <a:t> a nevelési-oktatási intézmény </a:t>
            </a:r>
            <a:r>
              <a:rPr lang="hu-HU" sz="2400" b="1" dirty="0">
                <a:latin typeface="Times New Roman"/>
                <a:ea typeface="Times New Roman"/>
                <a:cs typeface="Times New Roman"/>
              </a:rPr>
              <a:t>megszüntetésével,</a:t>
            </a:r>
            <a:r>
              <a:rPr lang="hu-HU" sz="2000" dirty="0">
                <a:ea typeface="Calibri"/>
                <a:cs typeface="Times New Roman"/>
              </a:rPr>
              <a:t/>
            </a:r>
            <a:br>
              <a:rPr lang="hu-HU" sz="2000" dirty="0">
                <a:ea typeface="Calibri"/>
                <a:cs typeface="Times New Roman"/>
              </a:rPr>
            </a:br>
            <a:r>
              <a:rPr lang="hu-HU" sz="2400" i="1" dirty="0">
                <a:latin typeface="Times New Roman"/>
                <a:ea typeface="Times New Roman"/>
                <a:cs typeface="Times New Roman"/>
              </a:rPr>
              <a:t>d</a:t>
            </a:r>
            <a:r>
              <a:rPr lang="hu-HU" sz="2400" i="1" dirty="0" smtClean="0">
                <a:latin typeface="Times New Roman"/>
                <a:ea typeface="Times New Roman"/>
                <a:cs typeface="Times New Roman"/>
              </a:rPr>
              <a:t>)</a:t>
            </a:r>
            <a:r>
              <a:rPr lang="hu-HU" sz="2400" dirty="0" smtClean="0">
                <a:latin typeface="Times New Roman"/>
                <a:ea typeface="Times New Roman"/>
                <a:cs typeface="Times New Roman"/>
              </a:rPr>
              <a:t> </a:t>
            </a:r>
            <a:r>
              <a:rPr lang="hu-HU" sz="2400" dirty="0">
                <a:latin typeface="Times New Roman"/>
                <a:ea typeface="Times New Roman"/>
                <a:cs typeface="Times New Roman"/>
              </a:rPr>
              <a:t>a nevelési-oktatási intézmény </a:t>
            </a:r>
            <a:r>
              <a:rPr lang="hu-HU" sz="2400" b="1" dirty="0">
                <a:latin typeface="Times New Roman"/>
                <a:ea typeface="Times New Roman"/>
                <a:cs typeface="Times New Roman"/>
              </a:rPr>
              <a:t>átszervezésével</a:t>
            </a:r>
            <a:r>
              <a:rPr lang="hu-HU" sz="2000" dirty="0">
                <a:ea typeface="Calibri"/>
                <a:cs typeface="Times New Roman"/>
              </a:rPr>
              <a:t/>
            </a:r>
            <a:br>
              <a:rPr lang="hu-HU" sz="2000" dirty="0">
                <a:ea typeface="Calibri"/>
                <a:cs typeface="Times New Roman"/>
              </a:rPr>
            </a:br>
            <a:r>
              <a:rPr lang="hu-HU" sz="2400" dirty="0">
                <a:latin typeface="Times New Roman"/>
                <a:ea typeface="Times New Roman"/>
                <a:cs typeface="Times New Roman"/>
              </a:rPr>
              <a:t>kapcsolatban.</a:t>
            </a: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4276815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67544" y="260648"/>
            <a:ext cx="7918648" cy="5976664"/>
          </a:xfrm>
        </p:spPr>
        <p:txBody>
          <a:bodyPr>
            <a:normAutofit fontScale="90000"/>
          </a:bodyPr>
          <a:lstStyle/>
          <a:p>
            <a:pPr algn="l">
              <a:lnSpc>
                <a:spcPct val="115000"/>
              </a:lnSpc>
              <a:spcAft>
                <a:spcPts val="1000"/>
              </a:spcAft>
            </a:pP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A fenntartó ellenőrzése</a:t>
            </a:r>
            <a:r>
              <a:rPr lang="hu-HU" sz="3600" dirty="0" smtClean="0">
                <a:latin typeface="Times New Roman" pitchFamily="18" charset="0"/>
                <a:ea typeface="Calibri"/>
                <a:cs typeface="Times New Roman" pitchFamily="18" charset="0"/>
              </a:rPr>
              <a:t>:</a:t>
            </a:r>
            <a:br>
              <a:rPr lang="hu-HU" sz="3600" dirty="0" smtClean="0">
                <a:latin typeface="Times New Roman" pitchFamily="18" charset="0"/>
                <a:ea typeface="Calibri"/>
                <a:cs typeface="Times New Roman" pitchFamily="18" charset="0"/>
              </a:rPr>
            </a:br>
            <a:r>
              <a:rPr lang="hu-HU" sz="2000" dirty="0">
                <a:ea typeface="Calibri"/>
                <a:cs typeface="Times New Roman"/>
              </a:rPr>
              <a:t/>
            </a:r>
            <a:br>
              <a:rPr lang="hu-HU" sz="2000" dirty="0">
                <a:ea typeface="Calibri"/>
                <a:cs typeface="Times New Roman"/>
              </a:rPr>
            </a:br>
            <a:r>
              <a:rPr lang="hu-HU" sz="2200" dirty="0">
                <a:latin typeface="Times New Roman"/>
                <a:ea typeface="Times New Roman"/>
                <a:cs typeface="Times New Roman"/>
              </a:rPr>
              <a:t>34.§ (2</a:t>
            </a:r>
            <a:r>
              <a:rPr lang="hu-HU" sz="2200" dirty="0" smtClean="0">
                <a:latin typeface="Times New Roman"/>
                <a:ea typeface="Times New Roman"/>
                <a:cs typeface="Times New Roman"/>
              </a:rPr>
              <a:t>)</a:t>
            </a:r>
            <a:r>
              <a:rPr lang="hu-HU" sz="2200" u="sng" baseline="30000" dirty="0" smtClean="0">
                <a:solidFill>
                  <a:srgbClr val="0000FF"/>
                </a:solidFill>
                <a:latin typeface="Times New Roman"/>
                <a:ea typeface="Times New Roman"/>
                <a:cs typeface="Times New Roman"/>
              </a:rPr>
              <a:t> </a:t>
            </a:r>
            <a:r>
              <a:rPr lang="hu-HU" sz="2200" dirty="0" smtClean="0">
                <a:latin typeface="Times New Roman"/>
                <a:ea typeface="Times New Roman"/>
                <a:cs typeface="Times New Roman"/>
              </a:rPr>
              <a:t>A </a:t>
            </a:r>
            <a:r>
              <a:rPr lang="hu-HU" sz="2200" dirty="0">
                <a:latin typeface="Times New Roman"/>
                <a:ea typeface="Times New Roman"/>
                <a:cs typeface="Times New Roman"/>
              </a:rPr>
              <a:t>kormányhivatal legalább kétévente végzi az egyházi, magán köznevelési intézmény és a </a:t>
            </a:r>
            <a:r>
              <a:rPr lang="hu-HU" sz="2200" b="1" dirty="0">
                <a:latin typeface="Times New Roman"/>
                <a:ea typeface="Times New Roman"/>
                <a:cs typeface="Times New Roman"/>
              </a:rPr>
              <a:t>nemzetiségi önkormányzatok által fenntartott köznevelési intézmény fenntartói tevékenységének törvényességi ellenőrzését</a:t>
            </a:r>
            <a:r>
              <a:rPr lang="hu-HU" sz="2200" dirty="0">
                <a:latin typeface="Times New Roman"/>
                <a:ea typeface="Times New Roman"/>
                <a:cs typeface="Times New Roman"/>
              </a:rPr>
              <a:t>, amelynek eredményéről értesíti a költségvetési hozzájárulást folyósító szervet. </a:t>
            </a:r>
            <a:r>
              <a:rPr lang="hu-HU" sz="2200" b="1" dirty="0">
                <a:solidFill>
                  <a:srgbClr val="FF0000"/>
                </a:solidFill>
                <a:latin typeface="Times New Roman"/>
                <a:ea typeface="Times New Roman"/>
                <a:cs typeface="Times New Roman"/>
              </a:rPr>
              <a:t>A kormányhivatal a törvényességi ellenőrzés keretében vizsgálja, hogy a fenntartó a nevelési-oktatási intézményt az alapító okiratban és a működéshez szükséges engedélyben meghatározottak szerint működteti-e.</a:t>
            </a:r>
            <a:r>
              <a:rPr lang="hu-HU" sz="2200" b="1" dirty="0">
                <a:solidFill>
                  <a:srgbClr val="FF0000"/>
                </a:solidFill>
                <a:ea typeface="Calibri"/>
                <a:cs typeface="Times New Roman"/>
              </a:rPr>
              <a:t/>
            </a:r>
            <a:br>
              <a:rPr lang="hu-HU" sz="2200" b="1" dirty="0">
                <a:solidFill>
                  <a:srgbClr val="FF0000"/>
                </a:solidFill>
                <a:ea typeface="Calibri"/>
                <a:cs typeface="Times New Roman"/>
              </a:rPr>
            </a:br>
            <a:r>
              <a:rPr lang="hu-HU" sz="2000" dirty="0" smtClean="0">
                <a:latin typeface="Times New Roman"/>
                <a:ea typeface="Times New Roman"/>
                <a:cs typeface="Times New Roman"/>
              </a:rPr>
              <a:t/>
            </a:r>
            <a:br>
              <a:rPr lang="hu-HU" sz="2000"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2718575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467544" y="260648"/>
            <a:ext cx="7918648" cy="5976664"/>
          </a:xfrm>
        </p:spPr>
        <p:txBody>
          <a:bodyPr>
            <a:normAutofit fontScale="90000"/>
          </a:bodyPr>
          <a:lstStyle/>
          <a:p>
            <a:pPr algn="l">
              <a:lnSpc>
                <a:spcPct val="115000"/>
              </a:lnSpc>
              <a:spcAft>
                <a:spcPts val="1000"/>
              </a:spcAft>
            </a:pP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dirty="0">
                <a:latin typeface="Times New Roman" pitchFamily="18" charset="0"/>
                <a:ea typeface="Calibri"/>
                <a:cs typeface="Times New Roman" pitchFamily="18" charset="0"/>
              </a:rPr>
              <a:t/>
            </a:r>
            <a:br>
              <a:rPr lang="hu-HU" sz="3600" dirty="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A fenntartó ellenőrzése</a:t>
            </a:r>
            <a:r>
              <a:rPr lang="hu-HU" sz="3600" dirty="0" smtClean="0">
                <a:latin typeface="Times New Roman" pitchFamily="18" charset="0"/>
                <a:ea typeface="Calibri"/>
                <a:cs typeface="Times New Roman" pitchFamily="18" charset="0"/>
              </a:rPr>
              <a:t>:</a:t>
            </a:r>
            <a:br>
              <a:rPr lang="hu-HU" sz="3600" dirty="0" smtClean="0">
                <a:latin typeface="Times New Roman" pitchFamily="18" charset="0"/>
                <a:ea typeface="Calibri"/>
                <a:cs typeface="Times New Roman" pitchFamily="18" charset="0"/>
              </a:rPr>
            </a:br>
            <a:r>
              <a:rPr lang="hu-HU" sz="2000" dirty="0">
                <a:ea typeface="Calibri"/>
                <a:cs typeface="Times New Roman"/>
              </a:rPr>
              <a:t/>
            </a:r>
            <a:br>
              <a:rPr lang="hu-HU" sz="2000" dirty="0">
                <a:ea typeface="Calibri"/>
                <a:cs typeface="Times New Roman"/>
              </a:rPr>
            </a:br>
            <a:r>
              <a:rPr lang="hu-HU" sz="2400" dirty="0">
                <a:latin typeface="Times New Roman"/>
                <a:ea typeface="Times New Roman"/>
                <a:cs typeface="Times New Roman"/>
              </a:rPr>
              <a:t>34.§ (3) A kormányhivatal a törvényességi ellenőrzés körében – megfelelő határidő biztosításával – felhívja a fenntartót a törvénysértés megszüntetésére. Ha a fenntartó a megadott határidőn belül nem intézkedett, a kormányhivatal a köznevelési intézményt törli a nyilvántartásból.</a:t>
            </a:r>
            <a:r>
              <a:rPr lang="hu-HU" sz="2000" dirty="0">
                <a:ea typeface="Calibri"/>
                <a:cs typeface="Times New Roman"/>
              </a:rPr>
              <a:t/>
            </a:r>
            <a:br>
              <a:rPr lang="hu-HU" sz="2000" dirty="0">
                <a:ea typeface="Calibri"/>
                <a:cs typeface="Times New Roman"/>
              </a:rPr>
            </a:br>
            <a:r>
              <a:rPr lang="hu-HU" sz="2400" dirty="0">
                <a:latin typeface="Times New Roman"/>
                <a:ea typeface="Times New Roman"/>
                <a:cs typeface="Times New Roman"/>
              </a:rPr>
              <a:t>(4) A kormányhivatal törvényességi ellenőrzési eljárására a közigazgatási hatósági eljárás és szolgáltatás általános szabályairól szóló törvény hatósági ellenőrzésre vonatkozó szabályait kell megfelelően alkalmazni.</a:t>
            </a:r>
            <a:r>
              <a:rPr lang="hu-HU" sz="2000" dirty="0">
                <a:ea typeface="Calibri"/>
                <a:cs typeface="Times New Roman"/>
              </a:rPr>
              <a:t/>
            </a:r>
            <a:br>
              <a:rPr lang="hu-HU" sz="20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2798057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39552" y="404664"/>
            <a:ext cx="7918648" cy="5976664"/>
          </a:xfrm>
        </p:spPr>
        <p:txBody>
          <a:bodyPr>
            <a:normAutofit/>
          </a:bodyPr>
          <a:lstStyle/>
          <a:p>
            <a:pPr algn="l">
              <a:lnSpc>
                <a:spcPct val="115000"/>
              </a:lnSpc>
              <a:spcAft>
                <a:spcPts val="1000"/>
              </a:spcAft>
            </a:pPr>
            <a:r>
              <a:rPr lang="hu-HU" sz="3600" dirty="0" smtClean="0">
                <a:latin typeface="Times New Roman" pitchFamily="18" charset="0"/>
                <a:ea typeface="Calibri"/>
                <a:cs typeface="Times New Roman" pitchFamily="18" charset="0"/>
              </a:rPr>
              <a:t/>
            </a:r>
            <a:br>
              <a:rPr lang="hu-HU" sz="3600" dirty="0" smtClean="0">
                <a:latin typeface="Times New Roman" pitchFamily="18" charset="0"/>
                <a:ea typeface="Calibri"/>
                <a:cs typeface="Times New Roman" pitchFamily="18" charset="0"/>
              </a:rPr>
            </a:br>
            <a:r>
              <a:rPr lang="hu-HU" sz="3600" b="1" dirty="0" smtClean="0">
                <a:latin typeface="Times New Roman" pitchFamily="18" charset="0"/>
                <a:ea typeface="Calibri"/>
                <a:cs typeface="Times New Roman" pitchFamily="18" charset="0"/>
              </a:rPr>
              <a:t>Az intézmény ellenőrzése:</a:t>
            </a:r>
            <a:br>
              <a:rPr lang="hu-HU" sz="3600" b="1" dirty="0" smtClean="0">
                <a:latin typeface="Times New Roman" pitchFamily="18" charset="0"/>
                <a:ea typeface="Calibri"/>
                <a:cs typeface="Times New Roman" pitchFamily="18" charset="0"/>
              </a:rPr>
            </a:br>
            <a:r>
              <a:rPr lang="hu-HU" sz="2000" dirty="0">
                <a:ea typeface="Calibri"/>
                <a:cs typeface="Times New Roman"/>
              </a:rPr>
              <a:t/>
            </a:r>
            <a:br>
              <a:rPr lang="hu-HU" sz="2000" dirty="0">
                <a:ea typeface="Calibri"/>
                <a:cs typeface="Times New Roman"/>
              </a:rPr>
            </a:br>
            <a:r>
              <a:rPr lang="hu-HU" sz="2400" b="1" dirty="0">
                <a:latin typeface="Times New Roman"/>
                <a:ea typeface="Times New Roman"/>
                <a:cs typeface="Times New Roman"/>
              </a:rPr>
              <a:t>86. §</a:t>
            </a:r>
            <a:r>
              <a:rPr lang="hu-HU" sz="2400" dirty="0">
                <a:latin typeface="Times New Roman"/>
                <a:ea typeface="Times New Roman"/>
                <a:cs typeface="Times New Roman"/>
              </a:rPr>
              <a:t> (1) A köznevelési intézmény ellenőrzése lehet</a:t>
            </a:r>
            <a:r>
              <a:rPr lang="hu-HU" sz="2400" dirty="0">
                <a:ea typeface="Calibri"/>
                <a:cs typeface="Times New Roman"/>
              </a:rPr>
              <a:t/>
            </a:r>
            <a:br>
              <a:rPr lang="hu-HU" sz="2400" dirty="0">
                <a:ea typeface="Calibri"/>
                <a:cs typeface="Times New Roman"/>
              </a:rPr>
            </a:br>
            <a:r>
              <a:rPr lang="hu-HU" sz="2400" b="1" i="1" dirty="0">
                <a:latin typeface="Times New Roman"/>
                <a:ea typeface="Times New Roman"/>
                <a:cs typeface="Times New Roman"/>
              </a:rPr>
              <a:t>a)</a:t>
            </a:r>
            <a:r>
              <a:rPr lang="hu-HU" sz="2400" b="1" dirty="0">
                <a:latin typeface="Times New Roman"/>
                <a:ea typeface="Times New Roman"/>
                <a:cs typeface="Times New Roman"/>
              </a:rPr>
              <a:t> pedagógiai-szakmai,</a:t>
            </a:r>
            <a:r>
              <a:rPr lang="hu-HU" sz="2400" b="1" dirty="0">
                <a:ea typeface="Calibri"/>
                <a:cs typeface="Times New Roman"/>
              </a:rPr>
              <a:t/>
            </a:r>
            <a:br>
              <a:rPr lang="hu-HU" sz="2400" b="1" dirty="0">
                <a:ea typeface="Calibri"/>
                <a:cs typeface="Times New Roman"/>
              </a:rPr>
            </a:br>
            <a:r>
              <a:rPr lang="hu-HU" sz="2400" b="1" i="1" dirty="0">
                <a:latin typeface="Times New Roman"/>
                <a:ea typeface="Times New Roman"/>
                <a:cs typeface="Times New Roman"/>
              </a:rPr>
              <a:t>b)</a:t>
            </a:r>
            <a:r>
              <a:rPr lang="hu-HU" sz="2400" b="1" dirty="0">
                <a:latin typeface="Times New Roman"/>
                <a:ea typeface="Times New Roman"/>
                <a:cs typeface="Times New Roman"/>
              </a:rPr>
              <a:t> törvényességi,</a:t>
            </a:r>
            <a:r>
              <a:rPr lang="hu-HU" sz="2400" b="1" dirty="0">
                <a:ea typeface="Calibri"/>
                <a:cs typeface="Times New Roman"/>
              </a:rPr>
              <a:t/>
            </a:r>
            <a:br>
              <a:rPr lang="hu-HU" sz="2400" b="1" dirty="0">
                <a:ea typeface="Calibri"/>
                <a:cs typeface="Times New Roman"/>
              </a:rPr>
            </a:br>
            <a:r>
              <a:rPr lang="hu-HU" sz="2400" b="1" i="1" dirty="0">
                <a:latin typeface="Times New Roman"/>
                <a:ea typeface="Times New Roman"/>
                <a:cs typeface="Times New Roman"/>
              </a:rPr>
              <a:t>c)</a:t>
            </a:r>
            <a:r>
              <a:rPr lang="hu-HU" sz="2400" b="1" dirty="0">
                <a:latin typeface="Times New Roman"/>
                <a:ea typeface="Times New Roman"/>
                <a:cs typeface="Times New Roman"/>
              </a:rPr>
              <a:t> hatósági</a:t>
            </a:r>
            <a:r>
              <a:rPr lang="hu-HU" sz="2400" b="1" dirty="0">
                <a:ea typeface="Calibri"/>
                <a:cs typeface="Times New Roman"/>
              </a:rPr>
              <a:t/>
            </a:r>
            <a:br>
              <a:rPr lang="hu-HU" sz="2400" b="1" dirty="0">
                <a:ea typeface="Calibri"/>
                <a:cs typeface="Times New Roman"/>
              </a:rPr>
            </a:br>
            <a:r>
              <a:rPr lang="hu-HU" sz="2400" dirty="0">
                <a:latin typeface="Times New Roman"/>
                <a:ea typeface="Times New Roman"/>
                <a:cs typeface="Times New Roman"/>
              </a:rPr>
              <a:t>ellenőrzés.</a:t>
            </a:r>
            <a:r>
              <a:rPr lang="hu-HU" sz="2400" dirty="0">
                <a:ea typeface="Calibri"/>
                <a:cs typeface="Times New Roman"/>
              </a:rPr>
              <a:t/>
            </a:r>
            <a:br>
              <a:rPr lang="hu-HU" sz="2400" dirty="0">
                <a:ea typeface="Calibri"/>
                <a:cs typeface="Times New Roman"/>
              </a:rPr>
            </a:br>
            <a:r>
              <a:rPr lang="hu-HU" sz="2400" i="1" dirty="0" smtClean="0">
                <a:latin typeface="Times New Roman"/>
                <a:ea typeface="Times New Roman"/>
                <a:cs typeface="Times New Roman"/>
              </a:rPr>
              <a:t/>
            </a:r>
            <a:br>
              <a:rPr lang="hu-HU" sz="2400" i="1" dirty="0" smtClean="0">
                <a:latin typeface="Times New Roman"/>
                <a:ea typeface="Times New Roman"/>
                <a:cs typeface="Times New Roman"/>
              </a:rPr>
            </a:br>
            <a:r>
              <a:rPr lang="hu-HU" sz="2000" dirty="0">
                <a:ea typeface="Calibri"/>
                <a:cs typeface="Times New Roman"/>
              </a:rPr>
              <a:t/>
            </a:r>
            <a:br>
              <a:rPr lang="hu-HU" sz="2000" dirty="0">
                <a:ea typeface="Calibri"/>
                <a:cs typeface="Times New Roman"/>
              </a:rPr>
            </a:br>
            <a:r>
              <a:rPr lang="hu-HU" sz="2400" dirty="0">
                <a:ea typeface="Calibri"/>
                <a:cs typeface="Times New Roman"/>
              </a:rPr>
              <a:t/>
            </a:r>
            <a:br>
              <a:rPr lang="hu-HU" sz="2400" dirty="0">
                <a:ea typeface="Calibri"/>
                <a:cs typeface="Times New Roman"/>
              </a:rPr>
            </a:br>
            <a:r>
              <a:rPr lang="hu-HU" sz="2400" dirty="0">
                <a:ea typeface="Calibri"/>
                <a:cs typeface="Times New Roman"/>
              </a:rPr>
              <a:t/>
            </a:r>
            <a:br>
              <a:rPr lang="hu-HU" sz="2400" dirty="0">
                <a:ea typeface="Calibri"/>
                <a:cs typeface="Times New Roman"/>
              </a:rPr>
            </a:br>
            <a:endParaRPr lang="hu-HU" sz="2400" dirty="0">
              <a:latin typeface="Times New Roman" pitchFamily="18" charset="0"/>
              <a:cs typeface="Times New Roman" pitchFamily="18" charset="0"/>
            </a:endParaRPr>
          </a:p>
        </p:txBody>
      </p:sp>
      <p:sp>
        <p:nvSpPr>
          <p:cNvPr id="3" name="Alcím 2"/>
          <p:cNvSpPr>
            <a:spLocks noGrp="1"/>
          </p:cNvSpPr>
          <p:nvPr>
            <p:ph type="subTitle" idx="1"/>
          </p:nvPr>
        </p:nvSpPr>
        <p:spPr>
          <a:xfrm flipV="1">
            <a:off x="1259632" y="5638799"/>
            <a:ext cx="6512768" cy="45719"/>
          </a:xfrm>
        </p:spPr>
        <p:txBody>
          <a:bodyPr>
            <a:noAutofit/>
          </a:bodyPr>
          <a:lstStyle/>
          <a:p>
            <a:pPr lvl="0" algn="l">
              <a:spcBef>
                <a:spcPts val="0"/>
              </a:spcBef>
            </a:pPr>
            <a:r>
              <a:rPr lang="hu-HU" sz="2000" b="1" dirty="0">
                <a:solidFill>
                  <a:prstClr val="black"/>
                </a:solidFill>
                <a:latin typeface="Times New Roman" pitchFamily="18" charset="0"/>
                <a:cs typeface="Times New Roman" pitchFamily="18" charset="0"/>
              </a:rPr>
              <a:t>			</a:t>
            </a:r>
            <a:r>
              <a:rPr lang="hu-HU" sz="2000" b="1" dirty="0" smtClean="0">
                <a:solidFill>
                  <a:prstClr val="black"/>
                </a:solidFill>
                <a:latin typeface="Times New Roman" pitchFamily="18" charset="0"/>
                <a:cs typeface="Times New Roman" pitchFamily="18" charset="0"/>
              </a:rPr>
              <a:t>      	</a:t>
            </a:r>
            <a:endParaRPr lang="hu-HU" sz="2400" b="1" dirty="0"/>
          </a:p>
        </p:txBody>
      </p:sp>
    </p:spTree>
    <p:extLst>
      <p:ext uri="{BB962C8B-B14F-4D97-AF65-F5344CB8AC3E}">
        <p14:creationId xmlns:p14="http://schemas.microsoft.com/office/powerpoint/2010/main" val="377478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30</Words>
  <Application>Microsoft Office PowerPoint</Application>
  <PresentationFormat>Diavetítés a képernyőre (4:3 oldalarány)</PresentationFormat>
  <Paragraphs>34</Paragraphs>
  <Slides>15</Slides>
  <Notes>0</Notes>
  <HiddenSlides>0</HiddenSlides>
  <MMClips>0</MMClips>
  <ScaleCrop>false</ScaleCrop>
  <HeadingPairs>
    <vt:vector size="4" baseType="variant">
      <vt:variant>
        <vt:lpstr>Téma</vt:lpstr>
      </vt:variant>
      <vt:variant>
        <vt:i4>1</vt:i4>
      </vt:variant>
      <vt:variant>
        <vt:lpstr>Diacímek</vt:lpstr>
      </vt:variant>
      <vt:variant>
        <vt:i4>15</vt:i4>
      </vt:variant>
    </vt:vector>
  </HeadingPairs>
  <TitlesOfParts>
    <vt:vector size="16" baseType="lpstr">
      <vt:lpstr>Office-téma</vt:lpstr>
      <vt:lpstr>Az intézményi működés alapjai a fenntartó és az intézmény oldaláról</vt:lpstr>
      <vt:lpstr> A köznevelési intézmény jogállása  3.§ (9) A köznevelés rendszerének alapegységei a szakmai önállósággal rendelkező intézmények. Munkájuk minőségét, demokratikus és jogszerű működésüket törvényi szabályozás és állami ellenőrzés biztosítja.  21. § (1) A köznevelési intézmény e törvényben meghatározott köznevelési feladatok ellátására létesített intézmény. A köznevelési intézmény jogi személy, amely a fenntartójától elkülönült, önálló költségvetéssel rendelkezik.  </vt:lpstr>
      <vt:lpstr>                        Fenntartói hatáskörök:  83.§ (2) A fenntartó dönt: - a köznevelési intézmény létesítéséről, nevének megállapításáról, gazdálkodási jogköréről, átszervezéséről, megszüntetéséről, alapfeladatának módosításáról, fenntartói jogának átadásáról, - az óvodába történő jelentkezés módjáról, az óvodai általános felvételi időpontról, az óvoda heti és éves nyitvatartási idejének meghatározásáról,  - meghatározza a köznevelési intézmény költségvetését, továbbá a kérhető térítési díj és tandíj megállapításának szabályait, a szociális alapon adható kedvezmények feltételeit, - meghatározza az adott nevelési évben indítható óvodai csoportok számát, az adott tanítási évben az iskolában indítható osztályok, a kollégiumban szervezhető csoportok számát, </vt:lpstr>
      <vt:lpstr>                        Fenntartói hatáskörök - ellenőrizheti a köznevelési intézmény gazdálkodását, működésének törvényességét, hatékonyságát, a szakmai munka eredményességét, nevelési-oktatási intézményben továbbá a gyermek- és ifjúságvédelmi tevékenységet, a tanuló- és gyermekbaleset megelőzése érdekében tett intézkedéseket; ha a fenntartó nem települési önkormányzat, a tanuló- és gyermekbalesetet jelenti a nevelési-oktatási intézmény székhelye szerint illetékes kormányhivatalnak,  - a köznevelési intézmény vezetőjének megbízása, kinevezése, a megbízás visszavonása, a jogviszony megszüntetésének jogával kapcsolatos, e törvényben foglalt korlátozó rendelkezések keretei között gyakorolja a munkáltatói jogokat a köznevelési intézmény vezetője felett,  - jóváhagyja a köznevelési intézmény tantárgyfelosztását, továbbképzési programját, - értékeli a nevelési-oktatási intézmény pedagógiai programjában meghatározott feladatok végrehajtását, a pedagógiai-szakmai munka eredményességét, - ellenőrzi a pedagógiai programot, a házirendet, valamint a SZMSZ-t. </vt:lpstr>
      <vt:lpstr>A fenntartói hatáskör korlátai:  84.§ (3) A fenntartó tanítási évben, továbbá – a július-augusztus hónapok kivételével – nevelési évben a) iskolát nem indíthat, továbbá iskolát, kollégiumot, óvodát nem szervezhet át, nem szüntethet meg, fenntartói jogát nem adhatja át, b) iskolai osztályt, kollégiumi csoportot, óvodai csoportot nem szerveztethet át, és nem szüntettethet meg, c) az iskola, kollégium, óvoda feladatait nem változtathatja meg.  </vt:lpstr>
      <vt:lpstr> A fenntartói hatáskör korlátai:  84.§ (7) A fenntartó legkésőbb az intézkedés tervezett végrehajtása éve májusának utolsó munkanapjáig hozhat döntést  a) a nevelési-oktatási intézmény fenntartói jogának átadásával, b) a nevelési-oktatási intézmény átalakításával, amely történhet: ba) egyesítéssel, amely lehet beolvadás vagy összeolvadás, bb) szétválasztással, amely lehet különválás vagy kiválás, c) a nevelési-oktatási intézmény megszüntetésével, d) a nevelési-oktatási intézmény átszervezésével kapcsolatban.   </vt:lpstr>
      <vt:lpstr>    A fenntartó ellenőrzése:  34.§ (2) A kormányhivatal legalább kétévente végzi az egyházi, magán köznevelési intézmény és a nemzetiségi önkormányzatok által fenntartott köznevelési intézmény fenntartói tevékenységének törvényességi ellenőrzését, amelynek eredményéről értesíti a költségvetési hozzájárulást folyósító szervet. A kormányhivatal a törvényességi ellenőrzés keretében vizsgálja, hogy a fenntartó a nevelési-oktatási intézményt az alapító okiratban és a működéshez szükséges engedélyben meghatározottak szerint működteti-e.       </vt:lpstr>
      <vt:lpstr>   A fenntartó ellenőrzése:  34.§ (3) A kormányhivatal a törvényességi ellenőrzés körében – megfelelő határidő biztosításával – felhívja a fenntartót a törvénysértés megszüntetésére. Ha a fenntartó a megadott határidőn belül nem intézkedett, a kormányhivatal a köznevelési intézményt törli a nyilvántartásból. (4) A kormányhivatal törvényességi ellenőrzési eljárására a közigazgatási hatósági eljárás és szolgáltatás általános szabályairól szóló törvény hatósági ellenőrzésre vonatkozó szabályait kell megfelelően alkalmazni.     </vt:lpstr>
      <vt:lpstr> Az intézmény ellenőrzése:  86. § (1) A köznevelési intézmény ellenőrzése lehet a) pedagógiai-szakmai, b) törvényességi, c) hatósági ellenőrzés.     </vt:lpstr>
      <vt:lpstr>   Az intézmény szakmai ellenőrzése: 86.§ (2) A köznevelési intézmény pedagógiai-szakmai ellenőrzésében – a (3) bekezdés b) pontjában foglalt kivétellel – köznevelési szakértő vehet részt. Szakképző iskolában folytatott pedagógiai-szakmai ellenőrzést szakmai szakértő bevonásával kell végezni. (3) Ha a pedagógiai-szakmai ellenőrzés nemzetiségi feladatot ellátó köznevelési intézményben folyik a) az ellenőrzést a nemzetiség nyelvét beszélő szakértő vezetheti, ha nincs ilyen szakértő, a vizsgálatot nemzetiség nyelvét beszélő pedagógus bevonásával kell végezni, b) a pedagógiai-szakmai ellenőrzésről értesíteni kell az országos nemzetiségi önkormányzatot, amely a szakmai ellenőrzésben részt vehet olyan szakirányú felsőfokú végzettséggel és szakterületén szerzett tízéves gyakorlattal rendelkező delegáltjával, aki szakterületének elismert képviselője.       </vt:lpstr>
      <vt:lpstr>   Az intézmény törvényességi ellenőrzése:  23.§ (3) Újonnan induló nevelési-oktatási forma esetében az 22. § (1)–(2) bekezdésben meghatározottak szerinti működéshez szükséges feltételeket – az iskolatípusnak megfelelő, adott évben nem induló évfolyamok, osztályok, csoportok vonatkozásában – felmenő rendszerben, fokozatosan elégséges megteremteni. A feltételek fokozatos megteremtését a kormányhivatal törvényességi ellenőrzés keretében évente vizsgálja. Ha ennek keretében megállapítást nyer, hogy az (5) bekezdés szerinti ütemtervben vállalt feltételek nem teljesülnek, a működési engedély visszavonásra kerül.      </vt:lpstr>
      <vt:lpstr>  Az intézmény hatósági ellenőrzése:  79. § (2) A kormányhivatal hatósági ellenőrzés keretében vizsgálja a köznevelési intézmény jogszabályi feltételeknek megfelelő működését.     </vt:lpstr>
      <vt:lpstr>    A hatósági ellenőrzés területei: - az egyenlő bánásmód követelményére, - a kötelező felvételre vonatkozó feladatok ellátására, - az osztály-, csoportlétszámra, a gyermek- és tanulói balesetvédelemre, a tanulói óraterhelésre, - a tanulmányok alatti és az állami vizsgák megszervezésére, lebonyolítására, - az alkalmazási feltételekre, a kötelező tanügyi nyilvántartások vezetésére és valódiságára, - a minimális (kötelező) eszközök és felszerelések meglétére, a köznevelési feladatok ingyenességére, a tankönyvek és más tanulói felszerelések biztosítására, .       </vt:lpstr>
      <vt:lpstr>      Az intézmény hatósági ellenőrzése: 79.§ (6) Ha a kormányhivatal a hatósági ellenőrzés során feltárja, hogy a nevelési-oktatási intézmény a felvételi, átvételi kérelem elbírálása során megsértette az egyenlő bánásmód követelményét, az érintett szülő kérelmére megállapítja az óvodai felvétel, a tanulói jogviszony, a kollégiumi tagsági viszony létrejöttét.   A kormányhivatal akkor hozhat határozatot a felvételi, átvételi kérelem tárgyában, ha a kérelem benyújtásától számítva kevesebb, mint százötven nap telt el.   A kormányhivatal határozatát az osztály, csoport maximális létszámhatárokat megállapító rendelkezésekre és az iskolai felvételi arányokra vonatkozó rendelkezésekre tekintet nélkül végre kell hajtani. A kormányhivatal mindaddig, amíg az érintett gyermek, tanuló az adott nevelési-oktatási intézménnyel óvodai felvételi jogviszonyban, tanulói jogviszonyban, kollégiumi tagsági viszonyban áll, szükség szerint, de minden nevelési, tanítási évben legalább egy alkalommal meggyőződik arról, hogy sérült-e az egyenlő bánásmód követelménye a nevelési-oktatási intézményben.          </vt:lpstr>
      <vt:lpstr>    Köszönöm a figyelmet!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intézményi működés alapjai a fenntartó és az intézmény oldaláról</dc:title>
  <dc:creator>Lenovo</dc:creator>
  <cp:lastModifiedBy>Lenovo</cp:lastModifiedBy>
  <cp:revision>37</cp:revision>
  <dcterms:created xsi:type="dcterms:W3CDTF">2015-12-08T15:13:01Z</dcterms:created>
  <dcterms:modified xsi:type="dcterms:W3CDTF">2015-12-08T20:46:45Z</dcterms:modified>
</cp:coreProperties>
</file>